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7" autoAdjust="0"/>
    <p:restoredTop sz="94660"/>
  </p:normalViewPr>
  <p:slideViewPr>
    <p:cSldViewPr snapToGrid="0">
      <p:cViewPr varScale="1">
        <p:scale>
          <a:sx n="79" d="100"/>
          <a:sy n="79" d="100"/>
        </p:scale>
        <p:origin x="60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647B-D0D0-4652-9196-6F587061303D}" type="datetimeFigureOut">
              <a:rPr lang="ko-KR" altLang="en-US" smtClean="0"/>
              <a:t>2020-02-03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AC6C-756C-449E-AE4B-B8B2E498E3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730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647B-D0D0-4652-9196-6F587061303D}" type="datetimeFigureOut">
              <a:rPr lang="ko-KR" altLang="en-US" smtClean="0"/>
              <a:t>2020-02-03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AC6C-756C-449E-AE4B-B8B2E498E3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9818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647B-D0D0-4652-9196-6F587061303D}" type="datetimeFigureOut">
              <a:rPr lang="ko-KR" altLang="en-US" smtClean="0"/>
              <a:t>2020-02-03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AC6C-756C-449E-AE4B-B8B2E498E3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780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647B-D0D0-4652-9196-6F587061303D}" type="datetimeFigureOut">
              <a:rPr lang="ko-KR" altLang="en-US" smtClean="0"/>
              <a:t>2020-02-03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AC6C-756C-449E-AE4B-B8B2E498E3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636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647B-D0D0-4652-9196-6F587061303D}" type="datetimeFigureOut">
              <a:rPr lang="ko-KR" altLang="en-US" smtClean="0"/>
              <a:t>2020-02-03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AC6C-756C-449E-AE4B-B8B2E498E3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6248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647B-D0D0-4652-9196-6F587061303D}" type="datetimeFigureOut">
              <a:rPr lang="ko-KR" altLang="en-US" smtClean="0"/>
              <a:t>2020-02-03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AC6C-756C-449E-AE4B-B8B2E498E3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3633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647B-D0D0-4652-9196-6F587061303D}" type="datetimeFigureOut">
              <a:rPr lang="ko-KR" altLang="en-US" smtClean="0"/>
              <a:t>2020-02-03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AC6C-756C-449E-AE4B-B8B2E498E3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3306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647B-D0D0-4652-9196-6F587061303D}" type="datetimeFigureOut">
              <a:rPr lang="ko-KR" altLang="en-US" smtClean="0"/>
              <a:t>2020-02-03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AC6C-756C-449E-AE4B-B8B2E498E3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4189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647B-D0D0-4652-9196-6F587061303D}" type="datetimeFigureOut">
              <a:rPr lang="ko-KR" altLang="en-US" smtClean="0"/>
              <a:t>2020-02-03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AC6C-756C-449E-AE4B-B8B2E498E3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1635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647B-D0D0-4652-9196-6F587061303D}" type="datetimeFigureOut">
              <a:rPr lang="ko-KR" altLang="en-US" smtClean="0"/>
              <a:t>2020-02-03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AC6C-756C-449E-AE4B-B8B2E498E3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6094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647B-D0D0-4652-9196-6F587061303D}" type="datetimeFigureOut">
              <a:rPr lang="ko-KR" altLang="en-US" smtClean="0"/>
              <a:t>2020-02-03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CAC6C-756C-449E-AE4B-B8B2E498E3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7300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9647B-D0D0-4652-9196-6F587061303D}" type="datetimeFigureOut">
              <a:rPr lang="ko-KR" altLang="en-US" smtClean="0"/>
              <a:t>2020-02-03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CAC6C-756C-449E-AE4B-B8B2E498E3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5253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51" y="1912180"/>
            <a:ext cx="2546074" cy="2546074"/>
          </a:xfrm>
        </p:spPr>
      </p:pic>
      <p:sp>
        <p:nvSpPr>
          <p:cNvPr id="5" name="TextBox 4"/>
          <p:cNvSpPr txBox="1"/>
          <p:nvPr/>
        </p:nvSpPr>
        <p:spPr>
          <a:xfrm>
            <a:off x="838200" y="4379295"/>
            <a:ext cx="20170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smtClean="0"/>
              <a:t>Industrial PC</a:t>
            </a:r>
          </a:p>
          <a:p>
            <a:r>
              <a:rPr lang="en-US" altLang="ko-KR" sz="1000" smtClean="0"/>
              <a:t>Advantech UNO-1372G-J</a:t>
            </a:r>
          </a:p>
          <a:p>
            <a:pPr marL="171450" indent="-171450">
              <a:buFontTx/>
              <a:buChar char="-"/>
            </a:pPr>
            <a:r>
              <a:rPr lang="en-US" altLang="ko-KR" sz="1000" smtClean="0"/>
              <a:t>Celerron J1900 2.0Ghz</a:t>
            </a:r>
          </a:p>
          <a:p>
            <a:pPr marL="171450" indent="-171450">
              <a:buFontTx/>
              <a:buChar char="-"/>
            </a:pPr>
            <a:r>
              <a:rPr lang="en-US" altLang="ko-KR" sz="1000" smtClean="0"/>
              <a:t>8GB DDR3L Memory</a:t>
            </a:r>
          </a:p>
          <a:p>
            <a:pPr marL="171450" indent="-171450">
              <a:buFontTx/>
              <a:buChar char="-"/>
            </a:pPr>
            <a:r>
              <a:rPr lang="en-US" altLang="ko-KR" sz="1000" smtClean="0"/>
              <a:t>2 Gb Ethernet</a:t>
            </a:r>
          </a:p>
          <a:p>
            <a:pPr marL="171450" indent="-171450">
              <a:buFontTx/>
              <a:buChar char="-"/>
            </a:pPr>
            <a:r>
              <a:rPr lang="en-US" altLang="ko-KR" sz="1000" smtClean="0"/>
              <a:t>4 RS232/422/485 (isolated)</a:t>
            </a:r>
            <a:endParaRPr lang="ko-KR" altLang="en-US" sz="100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425" y="2610471"/>
            <a:ext cx="1149492" cy="11494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39425" y="4376513"/>
            <a:ext cx="20170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smtClean="0"/>
              <a:t>CAN Card</a:t>
            </a:r>
          </a:p>
          <a:p>
            <a:r>
              <a:rPr lang="en-US" altLang="ko-KR" sz="1000" smtClean="0"/>
              <a:t>Advantech PCM-26D2CA-AE</a:t>
            </a:r>
          </a:p>
          <a:p>
            <a:pPr marL="171450" indent="-171450">
              <a:buFontTx/>
              <a:buChar char="-"/>
            </a:pPr>
            <a:r>
              <a:rPr lang="en-US" altLang="ko-KR" sz="1000" smtClean="0"/>
              <a:t>2 Port Isolated CANBus </a:t>
            </a:r>
          </a:p>
          <a:p>
            <a:pPr marL="171450" indent="-171450">
              <a:buFontTx/>
              <a:buChar char="-"/>
            </a:pPr>
            <a:r>
              <a:rPr lang="en-US" altLang="ko-KR" sz="1000" smtClean="0"/>
              <a:t>miniPCIe</a:t>
            </a:r>
          </a:p>
          <a:p>
            <a:pPr marL="171450" indent="-171450">
              <a:buFontTx/>
              <a:buChar char="-"/>
            </a:pPr>
            <a:r>
              <a:rPr lang="en-US" altLang="ko-KR" sz="1000" smtClean="0"/>
              <a:t>DSub9 2EA</a:t>
            </a:r>
            <a:endParaRPr lang="ko-KR" altLang="en-US" sz="10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239" y="3038658"/>
            <a:ext cx="1222197" cy="115270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9412" y="3052023"/>
            <a:ext cx="1222197" cy="11527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82353" y="4503060"/>
            <a:ext cx="20170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smtClean="0"/>
              <a:t>Motor Driver</a:t>
            </a:r>
          </a:p>
          <a:p>
            <a:r>
              <a:rPr lang="en-US" altLang="ko-KR" sz="1000" smtClean="0"/>
              <a:t>DIS-2 48/10 FB (Metronix, </a:t>
            </a:r>
            <a:r>
              <a:rPr lang="ko-KR" altLang="en-US" sz="1000" smtClean="0"/>
              <a:t>독일</a:t>
            </a:r>
            <a:r>
              <a:rPr lang="en-US" altLang="ko-KR" sz="1000" smtClean="0"/>
              <a:t>)</a:t>
            </a:r>
          </a:p>
          <a:p>
            <a:pPr marL="285750" indent="-285750">
              <a:buFontTx/>
              <a:buChar char="-"/>
            </a:pPr>
            <a:r>
              <a:rPr lang="en-US" altLang="ko-KR" sz="1000" smtClean="0"/>
              <a:t>20-60 VDC</a:t>
            </a:r>
          </a:p>
          <a:p>
            <a:pPr marL="285750" indent="-285750">
              <a:buFontTx/>
              <a:buChar char="-"/>
            </a:pPr>
            <a:r>
              <a:rPr lang="en-US" altLang="ko-KR" sz="1000" smtClean="0"/>
              <a:t>Rated 15 Arms/Peak 40 Arms</a:t>
            </a:r>
          </a:p>
          <a:p>
            <a:pPr marL="285750" indent="-285750">
              <a:buFontTx/>
              <a:buChar char="-"/>
            </a:pPr>
            <a:r>
              <a:rPr lang="en-US" altLang="ko-KR" sz="1000" smtClean="0"/>
              <a:t>CE certificate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30689" y="4493980"/>
            <a:ext cx="20170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smtClean="0"/>
              <a:t>Motor Driver</a:t>
            </a:r>
          </a:p>
          <a:p>
            <a:r>
              <a:rPr lang="en-US" altLang="ko-KR" sz="1000" smtClean="0"/>
              <a:t>DIS-2 48/10 FB (Metronix, </a:t>
            </a:r>
            <a:r>
              <a:rPr lang="ko-KR" altLang="en-US" sz="1000" smtClean="0"/>
              <a:t>독일</a:t>
            </a:r>
            <a:r>
              <a:rPr lang="en-US" altLang="ko-KR" sz="1000" smtClean="0"/>
              <a:t>)</a:t>
            </a:r>
          </a:p>
          <a:p>
            <a:pPr marL="285750" indent="-285750">
              <a:buFontTx/>
              <a:buChar char="-"/>
            </a:pPr>
            <a:r>
              <a:rPr lang="en-US" altLang="ko-KR" sz="1000" smtClean="0"/>
              <a:t>20-60 VDC</a:t>
            </a:r>
          </a:p>
          <a:p>
            <a:pPr marL="285750" indent="-285750">
              <a:buFontTx/>
              <a:buChar char="-"/>
            </a:pPr>
            <a:r>
              <a:rPr lang="en-US" altLang="ko-KR" sz="1000" smtClean="0"/>
              <a:t>Rated 15 Arms/Peak 40 Arms</a:t>
            </a:r>
          </a:p>
          <a:p>
            <a:pPr marL="285750" indent="-285750">
              <a:buFontTx/>
              <a:buChar char="-"/>
            </a:pPr>
            <a:r>
              <a:rPr lang="en-US" altLang="ko-KR" sz="1000" smtClean="0"/>
              <a:t>CE certificate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364" y="860285"/>
            <a:ext cx="1361716" cy="1361716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471" y="860285"/>
            <a:ext cx="1337383" cy="133738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109945" y="2034389"/>
            <a:ext cx="686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smtClean="0"/>
              <a:t>Motor</a:t>
            </a:r>
            <a:endParaRPr lang="en-US" altLang="ko-KR" sz="1000" smtClean="0"/>
          </a:p>
        </p:txBody>
      </p:sp>
      <p:sp>
        <p:nvSpPr>
          <p:cNvPr id="18" name="TextBox 17"/>
          <p:cNvSpPr txBox="1"/>
          <p:nvPr/>
        </p:nvSpPr>
        <p:spPr>
          <a:xfrm>
            <a:off x="9832200" y="2000398"/>
            <a:ext cx="686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smtClean="0"/>
              <a:t>Motor</a:t>
            </a:r>
            <a:endParaRPr lang="en-US" altLang="ko-KR" sz="1000" smtClean="0"/>
          </a:p>
        </p:txBody>
      </p:sp>
    </p:spTree>
    <p:extLst>
      <p:ext uri="{BB962C8B-B14F-4D97-AF65-F5344CB8AC3E}">
        <p14:creationId xmlns:p14="http://schemas.microsoft.com/office/powerpoint/2010/main" val="2070470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546954" y="1921667"/>
            <a:ext cx="4294294" cy="2847260"/>
          </a:xfrm>
          <a:prstGeom prst="rect">
            <a:avLst/>
          </a:prstGeom>
        </p:spPr>
      </p:pic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3616422"/>
              </p:ext>
            </p:extLst>
          </p:nvPr>
        </p:nvGraphicFramePr>
        <p:xfrm>
          <a:off x="7701774" y="3539505"/>
          <a:ext cx="4389122" cy="2842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9745">
                  <a:extLst>
                    <a:ext uri="{9D8B030D-6E8A-4147-A177-3AD203B41FA5}">
                      <a16:colId xmlns:a16="http://schemas.microsoft.com/office/drawing/2014/main" val="1735948683"/>
                    </a:ext>
                  </a:extLst>
                </a:gridCol>
                <a:gridCol w="3269377">
                  <a:extLst>
                    <a:ext uri="{9D8B030D-6E8A-4147-A177-3AD203B41FA5}">
                      <a16:colId xmlns:a16="http://schemas.microsoft.com/office/drawing/2014/main" val="3124905714"/>
                    </a:ext>
                  </a:extLst>
                </a:gridCol>
              </a:tblGrid>
              <a:tr h="2842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Connector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smtClean="0"/>
                        <a:t>용도</a:t>
                      </a:r>
                      <a:endParaRPr lang="ko-KR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8392591"/>
                  </a:ext>
                </a:extLst>
              </a:tr>
              <a:tr h="2842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X1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Main Power, Logic Power, Digital</a:t>
                      </a:r>
                      <a:r>
                        <a:rPr lang="en-US" altLang="ko-KR" sz="1200" baseline="0" smtClean="0"/>
                        <a:t> In/Out</a:t>
                      </a:r>
                      <a:endParaRPr lang="ko-KR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2109737"/>
                  </a:ext>
                </a:extLst>
              </a:tr>
              <a:tr h="2842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X2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Encoder, Hall Sensor</a:t>
                      </a:r>
                      <a:endParaRPr lang="ko-KR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9341100"/>
                  </a:ext>
                </a:extLst>
              </a:tr>
              <a:tr h="2842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X3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Brake</a:t>
                      </a:r>
                      <a:endParaRPr lang="ko-KR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7047154"/>
                  </a:ext>
                </a:extLst>
              </a:tr>
              <a:tr h="2842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X301~X302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Motor U/V/W</a:t>
                      </a:r>
                      <a:endParaRPr lang="ko-KR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7366293"/>
                  </a:ext>
                </a:extLst>
              </a:tr>
              <a:tr h="2842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X304</a:t>
                      </a:r>
                      <a:r>
                        <a:rPr lang="en-US" altLang="ko-KR" sz="1200" baseline="0" smtClean="0"/>
                        <a:t> ~ X305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Brake Registor</a:t>
                      </a:r>
                      <a:endParaRPr lang="ko-KR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5412837"/>
                  </a:ext>
                </a:extLst>
              </a:tr>
              <a:tr h="2842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X401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CAN in</a:t>
                      </a:r>
                      <a:endParaRPr lang="ko-KR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469732"/>
                  </a:ext>
                </a:extLst>
              </a:tr>
              <a:tr h="2842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X402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CAN out</a:t>
                      </a:r>
                      <a:endParaRPr lang="ko-KR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0726611"/>
                  </a:ext>
                </a:extLst>
              </a:tr>
              <a:tr h="2842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Housing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Frame Ground</a:t>
                      </a:r>
                      <a:endParaRPr lang="ko-KR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8009875"/>
                  </a:ext>
                </a:extLst>
              </a:tr>
              <a:tr h="2842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X5</a:t>
                      </a:r>
                      <a:endParaRPr lang="ko-KR" altLang="en-US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/>
                        <a:t>RS-232, </a:t>
                      </a:r>
                      <a:r>
                        <a:rPr lang="ko-KR" altLang="en-US" sz="1200" smtClean="0"/>
                        <a:t>설정용</a:t>
                      </a:r>
                      <a:endParaRPr lang="ko-KR" altLang="en-US" sz="1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3233127"/>
                  </a:ext>
                </a:extLst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923314" y="1921667"/>
            <a:ext cx="4294294" cy="2847260"/>
          </a:xfrm>
          <a:prstGeom prst="rect">
            <a:avLst/>
          </a:prstGeom>
        </p:spPr>
      </p:pic>
      <p:grpSp>
        <p:nvGrpSpPr>
          <p:cNvPr id="27" name="그룹 26"/>
          <p:cNvGrpSpPr/>
          <p:nvPr/>
        </p:nvGrpSpPr>
        <p:grpSpPr>
          <a:xfrm>
            <a:off x="6363754" y="1077950"/>
            <a:ext cx="5056086" cy="577399"/>
            <a:chOff x="5973338" y="1077950"/>
            <a:chExt cx="2036956" cy="577399"/>
          </a:xfrm>
        </p:grpSpPr>
        <p:cxnSp>
          <p:nvCxnSpPr>
            <p:cNvPr id="18" name="직선 연결선 17"/>
            <p:cNvCxnSpPr/>
            <p:nvPr/>
          </p:nvCxnSpPr>
          <p:spPr>
            <a:xfrm flipH="1">
              <a:off x="5973338" y="1077950"/>
              <a:ext cx="7433" cy="577399"/>
            </a:xfrm>
            <a:prstGeom prst="line">
              <a:avLst/>
            </a:prstGeom>
            <a:ln w="3492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5980771" y="1077950"/>
              <a:ext cx="2029523" cy="0"/>
            </a:xfrm>
            <a:prstGeom prst="line">
              <a:avLst/>
            </a:prstGeom>
            <a:ln w="34925">
              <a:solidFill>
                <a:srgbClr val="FF0000"/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그룹 24"/>
          <p:cNvGrpSpPr/>
          <p:nvPr/>
        </p:nvGrpSpPr>
        <p:grpSpPr>
          <a:xfrm>
            <a:off x="1865971" y="1077950"/>
            <a:ext cx="3805364" cy="577400"/>
            <a:chOff x="2546196" y="1077950"/>
            <a:chExt cx="2739482" cy="577400"/>
          </a:xfrm>
        </p:grpSpPr>
        <p:cxnSp>
          <p:nvCxnSpPr>
            <p:cNvPr id="14" name="직선 연결선 13"/>
            <p:cNvCxnSpPr/>
            <p:nvPr/>
          </p:nvCxnSpPr>
          <p:spPr>
            <a:xfrm flipH="1">
              <a:off x="5278245" y="1077951"/>
              <a:ext cx="7433" cy="577399"/>
            </a:xfrm>
            <a:prstGeom prst="line">
              <a:avLst/>
            </a:prstGeom>
            <a:ln w="3492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 flipH="1">
              <a:off x="2546196" y="1077951"/>
              <a:ext cx="7433" cy="577399"/>
            </a:xfrm>
            <a:prstGeom prst="line">
              <a:avLst/>
            </a:prstGeom>
            <a:ln w="3492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2546196" y="1077950"/>
              <a:ext cx="2739482" cy="0"/>
            </a:xfrm>
            <a:prstGeom prst="line">
              <a:avLst/>
            </a:prstGeom>
            <a:ln w="34925">
              <a:solidFill>
                <a:srgbClr val="FF0000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직선 연결선 25"/>
          <p:cNvCxnSpPr>
            <a:stCxn id="36" idx="2"/>
          </p:cNvCxnSpPr>
          <p:nvPr/>
        </p:nvCxnSpPr>
        <p:spPr>
          <a:xfrm flipH="1">
            <a:off x="1224653" y="912050"/>
            <a:ext cx="1" cy="743299"/>
          </a:xfrm>
          <a:prstGeom prst="line">
            <a:avLst/>
          </a:prstGeom>
          <a:ln w="3492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그룹 28"/>
          <p:cNvGrpSpPr/>
          <p:nvPr/>
        </p:nvGrpSpPr>
        <p:grpSpPr>
          <a:xfrm flipH="1">
            <a:off x="4889160" y="3884340"/>
            <a:ext cx="1181298" cy="577399"/>
            <a:chOff x="5973338" y="1077950"/>
            <a:chExt cx="2036956" cy="577399"/>
          </a:xfrm>
          <a:effectLst>
            <a:outerShdw blurRad="215900" sx="106000" sy="106000" algn="ctr" rotWithShape="0">
              <a:schemeClr val="bg1"/>
            </a:outerShdw>
          </a:effectLst>
        </p:grpSpPr>
        <p:cxnSp>
          <p:nvCxnSpPr>
            <p:cNvPr id="30" name="직선 연결선 29"/>
            <p:cNvCxnSpPr/>
            <p:nvPr/>
          </p:nvCxnSpPr>
          <p:spPr>
            <a:xfrm flipH="1">
              <a:off x="5973338" y="1077950"/>
              <a:ext cx="7433" cy="577399"/>
            </a:xfrm>
            <a:prstGeom prst="line">
              <a:avLst/>
            </a:prstGeom>
            <a:ln w="3492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5980771" y="1077950"/>
              <a:ext cx="2029523" cy="0"/>
            </a:xfrm>
            <a:prstGeom prst="line">
              <a:avLst/>
            </a:prstGeom>
            <a:ln w="34925">
              <a:solidFill>
                <a:srgbClr val="FF0000"/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그룹 31"/>
          <p:cNvGrpSpPr/>
          <p:nvPr/>
        </p:nvGrpSpPr>
        <p:grpSpPr>
          <a:xfrm>
            <a:off x="1682943" y="3884339"/>
            <a:ext cx="1384853" cy="577399"/>
            <a:chOff x="5973338" y="1077950"/>
            <a:chExt cx="2036956" cy="577399"/>
          </a:xfrm>
          <a:effectLst>
            <a:outerShdw blurRad="215900" sx="106000" sy="106000" algn="ctr" rotWithShape="0">
              <a:schemeClr val="bg1"/>
            </a:outerShdw>
          </a:effectLst>
        </p:grpSpPr>
        <p:cxnSp>
          <p:nvCxnSpPr>
            <p:cNvPr id="33" name="직선 연결선 32"/>
            <p:cNvCxnSpPr/>
            <p:nvPr/>
          </p:nvCxnSpPr>
          <p:spPr>
            <a:xfrm flipH="1">
              <a:off x="5973338" y="1077950"/>
              <a:ext cx="7433" cy="577399"/>
            </a:xfrm>
            <a:prstGeom prst="line">
              <a:avLst/>
            </a:prstGeom>
            <a:ln w="3492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5980771" y="1077950"/>
              <a:ext cx="2029523" cy="0"/>
            </a:xfrm>
            <a:prstGeom prst="line">
              <a:avLst/>
            </a:prstGeom>
            <a:ln w="34925">
              <a:solidFill>
                <a:srgbClr val="FF0000"/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/>
          <p:cNvSpPr txBox="1"/>
          <p:nvPr/>
        </p:nvSpPr>
        <p:spPr>
          <a:xfrm>
            <a:off x="3067796" y="3574210"/>
            <a:ext cx="1821364" cy="8309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smtClean="0"/>
              <a:t>회생저항</a:t>
            </a:r>
            <a:endParaRPr lang="en-US" altLang="ko-KR" sz="1200" smtClean="0"/>
          </a:p>
          <a:p>
            <a:r>
              <a:rPr lang="ko-KR" altLang="en-US" sz="1200" smtClean="0"/>
              <a:t>푸름</a:t>
            </a:r>
            <a:endParaRPr lang="en-US" altLang="ko-KR" sz="1200" smtClean="0"/>
          </a:p>
          <a:p>
            <a:r>
              <a:rPr lang="en-US" altLang="ko-KR" sz="1200"/>
              <a:t>MCRA-100-N5</a:t>
            </a:r>
            <a:r>
              <a:rPr lang="el-GR" altLang="ko-KR" sz="1200"/>
              <a:t>Ω</a:t>
            </a:r>
            <a:r>
              <a:rPr lang="en-US" altLang="ko-KR" sz="1200" smtClean="0"/>
              <a:t>F-300</a:t>
            </a:r>
          </a:p>
          <a:p>
            <a:r>
              <a:rPr lang="en-US" altLang="ko-KR" sz="1200"/>
              <a:t>5</a:t>
            </a:r>
            <a:r>
              <a:rPr lang="el-GR" altLang="ko-KR" sz="1200" smtClean="0"/>
              <a:t>Ω</a:t>
            </a:r>
            <a:r>
              <a:rPr lang="en-US" altLang="ko-KR" sz="1200" smtClean="0"/>
              <a:t> 100W</a:t>
            </a:r>
            <a:endParaRPr lang="ko-KR" altLang="en-US" sz="1200"/>
          </a:p>
        </p:txBody>
      </p:sp>
      <p:sp>
        <p:nvSpPr>
          <p:cNvPr id="36" name="TextBox 35"/>
          <p:cNvSpPr txBox="1"/>
          <p:nvPr/>
        </p:nvSpPr>
        <p:spPr>
          <a:xfrm>
            <a:off x="71411" y="81053"/>
            <a:ext cx="2306485" cy="8309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smtClean="0"/>
              <a:t>종단저항</a:t>
            </a:r>
            <a:endParaRPr lang="en-US" altLang="ko-KR" sz="1200" smtClean="0"/>
          </a:p>
          <a:p>
            <a:r>
              <a:rPr lang="ko-KR" altLang="en-US" sz="1200" smtClean="0"/>
              <a:t>삼원액트</a:t>
            </a:r>
            <a:endParaRPr lang="en-US" altLang="ko-KR" sz="1200" smtClean="0"/>
          </a:p>
          <a:p>
            <a:r>
              <a:rPr lang="ko-KR" altLang="en-US" sz="1200" smtClean="0"/>
              <a:t>M12C-MDN-TR</a:t>
            </a:r>
            <a:endParaRPr lang="en-US" altLang="ko-KR" sz="1200" smtClean="0"/>
          </a:p>
          <a:p>
            <a:r>
              <a:rPr lang="en-US" altLang="ko-KR" sz="1200" smtClean="0"/>
              <a:t>M12, A-code, 5 pin, 120</a:t>
            </a:r>
            <a:r>
              <a:rPr lang="el-GR" altLang="ko-KR" sz="1200"/>
              <a:t> Ω</a:t>
            </a:r>
            <a:endParaRPr lang="ko-KR" altLang="en-US" sz="1200"/>
          </a:p>
        </p:txBody>
      </p:sp>
      <p:sp>
        <p:nvSpPr>
          <p:cNvPr id="47" name="TextBox 46"/>
          <p:cNvSpPr txBox="1"/>
          <p:nvPr/>
        </p:nvSpPr>
        <p:spPr>
          <a:xfrm>
            <a:off x="2804854" y="863097"/>
            <a:ext cx="2306485" cy="101566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smtClean="0"/>
              <a:t>M12 </a:t>
            </a:r>
            <a:r>
              <a:rPr lang="ko-KR" altLang="en-US" sz="1200" smtClean="0"/>
              <a:t>케이블</a:t>
            </a:r>
            <a:endParaRPr lang="en-US" altLang="ko-KR" sz="1200" smtClean="0"/>
          </a:p>
          <a:p>
            <a:r>
              <a:rPr lang="ko-KR" altLang="en-US" sz="1200" smtClean="0"/>
              <a:t>삼원액트</a:t>
            </a:r>
            <a:endParaRPr lang="en-US" altLang="ko-KR" sz="1200" smtClean="0"/>
          </a:p>
          <a:p>
            <a:r>
              <a:rPr lang="en-US" altLang="ko-KR" sz="1200" smtClean="0"/>
              <a:t>M12C-ADN-V010</a:t>
            </a:r>
          </a:p>
          <a:p>
            <a:r>
              <a:rPr lang="en-US" altLang="ko-KR" sz="1200" smtClean="0"/>
              <a:t>M12, A-code, 5 pin, Male-Female, 1 meter</a:t>
            </a:r>
            <a:endParaRPr lang="ko-KR" altLang="en-US" sz="1200"/>
          </a:p>
        </p:txBody>
      </p:sp>
      <p:sp>
        <p:nvSpPr>
          <p:cNvPr id="48" name="TextBox 47"/>
          <p:cNvSpPr txBox="1"/>
          <p:nvPr/>
        </p:nvSpPr>
        <p:spPr>
          <a:xfrm>
            <a:off x="7494091" y="1147517"/>
            <a:ext cx="3608981" cy="101566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smtClean="0"/>
              <a:t>M12 </a:t>
            </a:r>
            <a:r>
              <a:rPr lang="ko-KR" altLang="en-US" sz="1200" smtClean="0"/>
              <a:t>케이블</a:t>
            </a:r>
            <a:endParaRPr lang="en-US" altLang="ko-KR" sz="1200" smtClean="0"/>
          </a:p>
          <a:p>
            <a:r>
              <a:rPr lang="ko-KR" altLang="en-US" sz="1200" smtClean="0"/>
              <a:t>삼원액트</a:t>
            </a:r>
            <a:endParaRPr lang="en-US" altLang="ko-KR" sz="1200" smtClean="0"/>
          </a:p>
          <a:p>
            <a:r>
              <a:rPr lang="en-US" altLang="ko-KR" sz="1200" smtClean="0"/>
              <a:t>M12C-GDN-V010</a:t>
            </a:r>
          </a:p>
          <a:p>
            <a:r>
              <a:rPr lang="en-US" altLang="ko-KR" sz="1200" smtClean="0"/>
              <a:t>M12, A-code, 5 pin, Male-Free end, 1 meter</a:t>
            </a:r>
          </a:p>
          <a:p>
            <a:r>
              <a:rPr lang="ko-KR" altLang="en-US" sz="1200" smtClean="0"/>
              <a:t>끝단에 </a:t>
            </a:r>
            <a:r>
              <a:rPr lang="en-US" altLang="ko-KR" sz="1200" smtClean="0"/>
              <a:t>DSub9 </a:t>
            </a:r>
            <a:r>
              <a:rPr lang="ko-KR" altLang="en-US" sz="1200" smtClean="0"/>
              <a:t>단자 연결</a:t>
            </a:r>
            <a:endParaRPr lang="ko-KR" altLang="en-US" sz="1200"/>
          </a:p>
        </p:txBody>
      </p:sp>
      <p:sp>
        <p:nvSpPr>
          <p:cNvPr id="49" name="TextBox 48"/>
          <p:cNvSpPr txBox="1"/>
          <p:nvPr/>
        </p:nvSpPr>
        <p:spPr>
          <a:xfrm>
            <a:off x="2103086" y="5420831"/>
            <a:ext cx="4111654" cy="138499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smtClean="0"/>
              <a:t>X1 </a:t>
            </a:r>
            <a:r>
              <a:rPr lang="ko-KR" altLang="en-US" sz="1200" smtClean="0"/>
              <a:t>커넥터</a:t>
            </a:r>
            <a:endParaRPr lang="en-US" altLang="ko-KR" sz="1200" smtClean="0"/>
          </a:p>
          <a:p>
            <a:r>
              <a:rPr lang="en-US" altLang="ko-KR" sz="1200" smtClean="0"/>
              <a:t>Pheonix Contact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smtClean="0"/>
              <a:t>1855102 1EA, Housing</a:t>
            </a:r>
            <a:endParaRPr lang="en-US" altLang="ko-KR" sz="12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smtClean="0"/>
              <a:t>1852820 2EA, 8pin</a:t>
            </a:r>
            <a:endParaRPr lang="en-US" altLang="ko-KR" sz="12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smtClean="0"/>
              <a:t>1852846 1EA, 2pin</a:t>
            </a:r>
            <a:endParaRPr lang="en-US" altLang="ko-KR" sz="12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smtClean="0"/>
              <a:t>1852901 1EA, frame </a:t>
            </a:r>
            <a:endParaRPr lang="en-US" altLang="ko-KR" sz="12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smtClean="0"/>
              <a:t>1853926 1EA, PG21 Clamp</a:t>
            </a:r>
            <a:endParaRPr lang="en-US" altLang="ko-KR" sz="1200"/>
          </a:p>
        </p:txBody>
      </p:sp>
      <p:grpSp>
        <p:nvGrpSpPr>
          <p:cNvPr id="51" name="그룹 50"/>
          <p:cNvGrpSpPr/>
          <p:nvPr/>
        </p:nvGrpSpPr>
        <p:grpSpPr>
          <a:xfrm flipV="1">
            <a:off x="1682943" y="5300630"/>
            <a:ext cx="420143" cy="848501"/>
            <a:chOff x="5973338" y="1077950"/>
            <a:chExt cx="2036956" cy="577399"/>
          </a:xfrm>
          <a:effectLst>
            <a:outerShdw blurRad="215900" sx="106000" sy="106000" algn="ctr" rotWithShape="0">
              <a:schemeClr val="bg1"/>
            </a:outerShdw>
          </a:effectLst>
        </p:grpSpPr>
        <p:cxnSp>
          <p:nvCxnSpPr>
            <p:cNvPr id="52" name="직선 연결선 51"/>
            <p:cNvCxnSpPr/>
            <p:nvPr/>
          </p:nvCxnSpPr>
          <p:spPr>
            <a:xfrm flipH="1">
              <a:off x="5973338" y="1077950"/>
              <a:ext cx="7433" cy="577399"/>
            </a:xfrm>
            <a:prstGeom prst="line">
              <a:avLst/>
            </a:prstGeom>
            <a:ln w="3492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>
              <a:off x="5980771" y="1077950"/>
              <a:ext cx="2029523" cy="0"/>
            </a:xfrm>
            <a:prstGeom prst="line">
              <a:avLst/>
            </a:prstGeom>
            <a:ln w="34925">
              <a:solidFill>
                <a:srgbClr val="FF0000"/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그룹 53"/>
          <p:cNvGrpSpPr/>
          <p:nvPr/>
        </p:nvGrpSpPr>
        <p:grpSpPr>
          <a:xfrm flipH="1" flipV="1">
            <a:off x="6212351" y="5300630"/>
            <a:ext cx="420143" cy="848501"/>
            <a:chOff x="5973338" y="1077950"/>
            <a:chExt cx="2036956" cy="577399"/>
          </a:xfrm>
          <a:effectLst>
            <a:outerShdw blurRad="215900" sx="106000" sy="106000" algn="ctr" rotWithShape="0">
              <a:schemeClr val="bg1"/>
            </a:outerShdw>
          </a:effectLst>
        </p:grpSpPr>
        <p:cxnSp>
          <p:nvCxnSpPr>
            <p:cNvPr id="55" name="직선 연결선 54"/>
            <p:cNvCxnSpPr/>
            <p:nvPr/>
          </p:nvCxnSpPr>
          <p:spPr>
            <a:xfrm flipH="1">
              <a:off x="5973338" y="1077950"/>
              <a:ext cx="7433" cy="577399"/>
            </a:xfrm>
            <a:prstGeom prst="line">
              <a:avLst/>
            </a:prstGeom>
            <a:ln w="3492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>
              <a:off x="5980771" y="1077950"/>
              <a:ext cx="2029523" cy="0"/>
            </a:xfrm>
            <a:prstGeom prst="line">
              <a:avLst/>
            </a:prstGeom>
            <a:ln w="34925">
              <a:solidFill>
                <a:srgbClr val="FF0000"/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23249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765388" y="953400"/>
            <a:ext cx="9964651" cy="42397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2" name="직선 연결선 41"/>
          <p:cNvCxnSpPr>
            <a:stCxn id="4" idx="0"/>
            <a:endCxn id="4" idx="2"/>
          </p:cNvCxnSpPr>
          <p:nvPr/>
        </p:nvCxnSpPr>
        <p:spPr>
          <a:xfrm>
            <a:off x="5747714" y="953400"/>
            <a:ext cx="0" cy="4239790"/>
          </a:xfrm>
          <a:prstGeom prst="lin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직사각형 21"/>
          <p:cNvSpPr/>
          <p:nvPr/>
        </p:nvSpPr>
        <p:spPr>
          <a:xfrm>
            <a:off x="7254719" y="4500983"/>
            <a:ext cx="2758308" cy="68046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ko-KR" altLang="en-US" sz="1400" smtClean="0">
                <a:solidFill>
                  <a:schemeClr val="tx1"/>
                </a:solidFill>
              </a:rPr>
              <a:t>통신부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483103" y="4856336"/>
            <a:ext cx="1029547" cy="3251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RS-485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179178" y="4854520"/>
            <a:ext cx="1029547" cy="3251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RS-232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8753095" y="4856336"/>
            <a:ext cx="1029547" cy="3251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CAN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785564" y="4847751"/>
            <a:ext cx="1029547" cy="3251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RS-232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314058" y="4847751"/>
            <a:ext cx="1029547" cy="3251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Ethernet</a:t>
            </a:r>
            <a:endParaRPr lang="ko-KR" altLang="en-US" sz="1400">
              <a:solidFill>
                <a:schemeClr val="tx1"/>
              </a:solidFill>
            </a:endParaRPr>
          </a:p>
        </p:txBody>
      </p:sp>
      <p:cxnSp>
        <p:nvCxnSpPr>
          <p:cNvPr id="11" name="직선 화살표 연결선 10"/>
          <p:cNvCxnSpPr/>
          <p:nvPr/>
        </p:nvCxnSpPr>
        <p:spPr>
          <a:xfrm>
            <a:off x="9206292" y="5276428"/>
            <a:ext cx="0" cy="365760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>
            <a:off x="7994127" y="5278240"/>
            <a:ext cx="0" cy="365760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/>
          <p:cNvCxnSpPr/>
          <p:nvPr/>
        </p:nvCxnSpPr>
        <p:spPr>
          <a:xfrm>
            <a:off x="4693951" y="5288448"/>
            <a:ext cx="0" cy="365760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>
            <a:off x="3288496" y="5288448"/>
            <a:ext cx="0" cy="365760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1849358" y="5276428"/>
            <a:ext cx="0" cy="365760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723542" y="5656020"/>
            <a:ext cx="1027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/>
              <a:t>주행모터 제어기</a:t>
            </a:r>
            <a:endParaRPr lang="ko-KR" altLang="en-US" sz="1400"/>
          </a:p>
        </p:txBody>
      </p:sp>
      <p:sp>
        <p:nvSpPr>
          <p:cNvPr id="18" name="TextBox 17"/>
          <p:cNvSpPr txBox="1"/>
          <p:nvPr/>
        </p:nvSpPr>
        <p:spPr>
          <a:xfrm>
            <a:off x="7484961" y="5656020"/>
            <a:ext cx="1027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/>
              <a:t>바코드</a:t>
            </a:r>
            <a:endParaRPr lang="en-US" altLang="ko-KR" sz="1400" smtClean="0"/>
          </a:p>
          <a:p>
            <a:pPr algn="ctr"/>
            <a:r>
              <a:rPr lang="ko-KR" altLang="en-US" sz="1400" smtClean="0"/>
              <a:t>카메라</a:t>
            </a:r>
            <a:endParaRPr lang="ko-KR" altLang="en-US" sz="1400"/>
          </a:p>
        </p:txBody>
      </p:sp>
      <p:sp>
        <p:nvSpPr>
          <p:cNvPr id="19" name="TextBox 18"/>
          <p:cNvSpPr txBox="1"/>
          <p:nvPr/>
        </p:nvSpPr>
        <p:spPr>
          <a:xfrm>
            <a:off x="4156048" y="5654208"/>
            <a:ext cx="10276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/>
              <a:t>배터리</a:t>
            </a:r>
            <a:endParaRPr lang="ko-KR" altLang="en-US" sz="1400"/>
          </a:p>
        </p:txBody>
      </p:sp>
      <p:sp>
        <p:nvSpPr>
          <p:cNvPr id="20" name="TextBox 19"/>
          <p:cNvSpPr txBox="1"/>
          <p:nvPr/>
        </p:nvSpPr>
        <p:spPr>
          <a:xfrm>
            <a:off x="2701823" y="5665505"/>
            <a:ext cx="1170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/>
              <a:t>장애물감지 스캐너</a:t>
            </a:r>
            <a:endParaRPr lang="ko-KR" altLang="en-US" sz="1400"/>
          </a:p>
        </p:txBody>
      </p:sp>
      <p:sp>
        <p:nvSpPr>
          <p:cNvPr id="21" name="TextBox 20"/>
          <p:cNvSpPr txBox="1"/>
          <p:nvPr/>
        </p:nvSpPr>
        <p:spPr>
          <a:xfrm>
            <a:off x="1079433" y="5654208"/>
            <a:ext cx="1478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/>
              <a:t>조향모터 제어</a:t>
            </a:r>
            <a:r>
              <a:rPr lang="en-US" altLang="ko-KR" sz="1400" smtClean="0"/>
              <a:t>, IO, </a:t>
            </a:r>
            <a:r>
              <a:rPr lang="ko-KR" altLang="en-US" sz="1400" smtClean="0"/>
              <a:t>이적재부 등</a:t>
            </a:r>
            <a:endParaRPr lang="ko-KR" altLang="en-US" sz="1400"/>
          </a:p>
        </p:txBody>
      </p:sp>
      <p:sp>
        <p:nvSpPr>
          <p:cNvPr id="23" name="직사각형 22"/>
          <p:cNvSpPr/>
          <p:nvPr/>
        </p:nvSpPr>
        <p:spPr>
          <a:xfrm>
            <a:off x="7254719" y="4028668"/>
            <a:ext cx="2758308" cy="4814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ko-KR" altLang="en-US" sz="1400" smtClean="0">
                <a:solidFill>
                  <a:schemeClr val="tx1"/>
                </a:solidFill>
              </a:rPr>
              <a:t>전후륜 동기제어부</a:t>
            </a:r>
            <a:endParaRPr lang="ko-KR" altLang="en-US" sz="1400">
              <a:solidFill>
                <a:schemeClr val="tx1"/>
              </a:solidFill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997" y="2077806"/>
            <a:ext cx="564076" cy="564076"/>
          </a:xfrm>
          <a:prstGeom prst="rect">
            <a:avLst/>
          </a:prstGeom>
        </p:spPr>
      </p:pic>
      <p:cxnSp>
        <p:nvCxnSpPr>
          <p:cNvPr id="25" name="직선 화살표 연결선 24"/>
          <p:cNvCxnSpPr/>
          <p:nvPr/>
        </p:nvCxnSpPr>
        <p:spPr>
          <a:xfrm>
            <a:off x="4369414" y="3019411"/>
            <a:ext cx="329766" cy="1"/>
          </a:xfrm>
          <a:prstGeom prst="straightConnector1">
            <a:avLst/>
          </a:prstGeom>
          <a:ln w="127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268256" y="1499787"/>
            <a:ext cx="1027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/>
              <a:t>경로지도 파일</a:t>
            </a:r>
            <a:endParaRPr lang="ko-KR" altLang="en-US" sz="1400"/>
          </a:p>
        </p:txBody>
      </p:sp>
      <p:sp>
        <p:nvSpPr>
          <p:cNvPr id="28" name="직사각형 27"/>
          <p:cNvSpPr/>
          <p:nvPr/>
        </p:nvSpPr>
        <p:spPr>
          <a:xfrm>
            <a:off x="7254719" y="3059803"/>
            <a:ext cx="2758308" cy="4814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ko-KR" altLang="en-US" sz="1400" smtClean="0">
                <a:solidFill>
                  <a:schemeClr val="tx1"/>
                </a:solidFill>
              </a:rPr>
              <a:t>경로 탐색부</a:t>
            </a:r>
            <a:endParaRPr lang="ko-KR" altLang="en-US" sz="140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7254719" y="3546688"/>
            <a:ext cx="2758308" cy="4814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ko-KR" altLang="en-US" sz="1400" smtClean="0">
                <a:solidFill>
                  <a:schemeClr val="tx1"/>
                </a:solidFill>
              </a:rPr>
              <a:t>속도궤적 생성부</a:t>
            </a:r>
            <a:endParaRPr lang="en-US" altLang="ko-KR" sz="140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400" smtClean="0">
                <a:solidFill>
                  <a:schemeClr val="tx1"/>
                </a:solidFill>
              </a:rPr>
              <a:t>(</a:t>
            </a:r>
            <a:r>
              <a:rPr lang="ko-KR" altLang="en-US" sz="1400" smtClean="0">
                <a:solidFill>
                  <a:schemeClr val="tx1"/>
                </a:solidFill>
              </a:rPr>
              <a:t>가감속</a:t>
            </a:r>
            <a:r>
              <a:rPr lang="en-US" altLang="ko-KR" sz="1400" smtClean="0">
                <a:solidFill>
                  <a:schemeClr val="tx1"/>
                </a:solidFill>
              </a:rPr>
              <a:t>/</a:t>
            </a:r>
            <a:r>
              <a:rPr lang="ko-KR" altLang="en-US" sz="1400" smtClean="0">
                <a:solidFill>
                  <a:schemeClr val="tx1"/>
                </a:solidFill>
              </a:rPr>
              <a:t>장애물 감지</a:t>
            </a:r>
            <a:r>
              <a:rPr lang="en-US" altLang="ko-KR" sz="1400" smtClean="0">
                <a:solidFill>
                  <a:schemeClr val="tx1"/>
                </a:solidFill>
              </a:rPr>
              <a:t>)</a:t>
            </a:r>
            <a:endParaRPr lang="ko-KR" altLang="en-US" sz="1400">
              <a:solidFill>
                <a:schemeClr val="tx1"/>
              </a:solidFill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254" y="2036466"/>
            <a:ext cx="582207" cy="5822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124152" y="1500946"/>
            <a:ext cx="1334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/>
              <a:t>로그</a:t>
            </a:r>
            <a:r>
              <a:rPr lang="en-US" altLang="ko-KR" sz="1400" smtClean="0"/>
              <a:t>/</a:t>
            </a:r>
            <a:r>
              <a:rPr lang="ko-KR" altLang="en-US" sz="1400" smtClean="0"/>
              <a:t>파라미터</a:t>
            </a:r>
            <a:endParaRPr lang="en-US" altLang="ko-KR" sz="1400" smtClean="0"/>
          </a:p>
          <a:p>
            <a:pPr algn="ctr"/>
            <a:r>
              <a:rPr lang="ko-KR" altLang="en-US" sz="1400" smtClean="0"/>
              <a:t>파일</a:t>
            </a:r>
            <a:endParaRPr lang="ko-KR" altLang="en-US" sz="1400"/>
          </a:p>
        </p:txBody>
      </p:sp>
      <p:cxnSp>
        <p:nvCxnSpPr>
          <p:cNvPr id="34" name="직선 화살표 연결선 33"/>
          <p:cNvCxnSpPr/>
          <p:nvPr/>
        </p:nvCxnSpPr>
        <p:spPr>
          <a:xfrm rot="16200000">
            <a:off x="8602041" y="2862274"/>
            <a:ext cx="329766" cy="1"/>
          </a:xfrm>
          <a:prstGeom prst="straightConnector1">
            <a:avLst/>
          </a:prstGeom>
          <a:ln w="127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685691" y="1034789"/>
            <a:ext cx="2176712" cy="1384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smtClean="0"/>
              <a:t>1</a:t>
            </a:r>
            <a:r>
              <a:rPr lang="ko-KR" altLang="en-US" sz="1400" smtClean="0"/>
              <a:t>번 위치로 가라</a:t>
            </a:r>
            <a:endParaRPr lang="en-US" altLang="ko-KR" sz="1400" smtClean="0"/>
          </a:p>
          <a:p>
            <a:pPr algn="ctr"/>
            <a:r>
              <a:rPr lang="ko-KR" altLang="en-US" sz="1400" smtClean="0"/>
              <a:t>장애물로 인해 감속해라</a:t>
            </a:r>
            <a:endParaRPr lang="en-US" altLang="ko-KR" sz="1400" smtClean="0"/>
          </a:p>
          <a:p>
            <a:pPr algn="ctr"/>
            <a:r>
              <a:rPr lang="ko-KR" altLang="en-US" sz="1400" smtClean="0"/>
              <a:t>장애물로 인해 멈춰라</a:t>
            </a:r>
            <a:endParaRPr lang="en-US" altLang="ko-KR" sz="1400" smtClean="0"/>
          </a:p>
          <a:p>
            <a:pPr algn="ctr"/>
            <a:r>
              <a:rPr lang="ko-KR" altLang="en-US" sz="1400" smtClean="0"/>
              <a:t>잠시 멈취라</a:t>
            </a:r>
            <a:endParaRPr lang="en-US" altLang="ko-KR" sz="1400" smtClean="0"/>
          </a:p>
          <a:p>
            <a:pPr algn="ctr"/>
            <a:r>
              <a:rPr lang="ko-KR" altLang="en-US" sz="1400" smtClean="0"/>
              <a:t>자동</a:t>
            </a:r>
            <a:r>
              <a:rPr lang="en-US" altLang="ko-KR" sz="1400" smtClean="0"/>
              <a:t>/</a:t>
            </a:r>
            <a:r>
              <a:rPr lang="ko-KR" altLang="en-US" sz="1400" smtClean="0"/>
              <a:t>수동 모드</a:t>
            </a:r>
            <a:endParaRPr lang="en-US" altLang="ko-KR" sz="1400" smtClean="0"/>
          </a:p>
          <a:p>
            <a:pPr algn="ctr"/>
            <a:r>
              <a:rPr lang="ko-KR" altLang="en-US" sz="1400" smtClean="0"/>
              <a:t>수동 조작</a:t>
            </a:r>
            <a:endParaRPr lang="ko-KR" altLang="en-US" sz="1400"/>
          </a:p>
        </p:txBody>
      </p:sp>
      <p:cxnSp>
        <p:nvCxnSpPr>
          <p:cNvPr id="37" name="직선 화살표 연결선 36"/>
          <p:cNvCxnSpPr/>
          <p:nvPr/>
        </p:nvCxnSpPr>
        <p:spPr>
          <a:xfrm rot="10800000" flipV="1">
            <a:off x="6849976" y="1761397"/>
            <a:ext cx="329766" cy="1"/>
          </a:xfrm>
          <a:prstGeom prst="straightConnector1">
            <a:avLst/>
          </a:prstGeom>
          <a:ln w="127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그림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1824" y="229125"/>
            <a:ext cx="3011812" cy="148434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935618" y="1043873"/>
            <a:ext cx="2471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mtClean="0"/>
              <a:t>IPC (Windows 10 IoT)</a:t>
            </a:r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10142301" y="-31055"/>
            <a:ext cx="15076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/>
              <a:t>경로지도 예시</a:t>
            </a:r>
            <a:endParaRPr lang="ko-KR" altLang="en-US" sz="1400"/>
          </a:p>
        </p:txBody>
      </p:sp>
      <p:sp>
        <p:nvSpPr>
          <p:cNvPr id="45" name="TextBox 44"/>
          <p:cNvSpPr txBox="1"/>
          <p:nvPr/>
        </p:nvSpPr>
        <p:spPr>
          <a:xfrm>
            <a:off x="4685691" y="2636563"/>
            <a:ext cx="2176712" cy="7386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/>
              <a:t>조향모터 돌려라</a:t>
            </a:r>
            <a:endParaRPr lang="en-US" altLang="ko-KR" sz="1400"/>
          </a:p>
          <a:p>
            <a:pPr algn="ctr"/>
            <a:r>
              <a:rPr lang="ko-KR" altLang="en-US" sz="1400"/>
              <a:t>현재 위치</a:t>
            </a:r>
            <a:endParaRPr lang="en-US" altLang="ko-KR" sz="1400"/>
          </a:p>
          <a:p>
            <a:pPr algn="ctr"/>
            <a:r>
              <a:rPr lang="ko-KR" altLang="en-US" sz="1400"/>
              <a:t>현재 속도</a:t>
            </a:r>
            <a:endParaRPr lang="ko-KR" altLang="en-US" sz="1400"/>
          </a:p>
        </p:txBody>
      </p:sp>
      <p:cxnSp>
        <p:nvCxnSpPr>
          <p:cNvPr id="49" name="직선 화살표 연결선 48"/>
          <p:cNvCxnSpPr/>
          <p:nvPr/>
        </p:nvCxnSpPr>
        <p:spPr>
          <a:xfrm rot="16200000">
            <a:off x="7636292" y="2878036"/>
            <a:ext cx="329766" cy="1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570208" y="2419784"/>
            <a:ext cx="2176712" cy="203132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smtClean="0"/>
              <a:t>OCS </a:t>
            </a:r>
            <a:r>
              <a:rPr lang="ko-KR" altLang="en-US" sz="1400" smtClean="0"/>
              <a:t>통신</a:t>
            </a:r>
            <a:endParaRPr lang="en-US" altLang="ko-KR" sz="1400" smtClean="0"/>
          </a:p>
          <a:p>
            <a:pPr algn="ctr"/>
            <a:r>
              <a:rPr lang="ko-KR" altLang="en-US" sz="1400" smtClean="0"/>
              <a:t>이적재부 동작</a:t>
            </a:r>
            <a:endParaRPr lang="en-US" altLang="ko-KR" sz="1400" smtClean="0"/>
          </a:p>
          <a:p>
            <a:pPr algn="ctr"/>
            <a:r>
              <a:rPr lang="en-US" altLang="ko-KR" sz="1400" smtClean="0"/>
              <a:t>Safety </a:t>
            </a:r>
          </a:p>
          <a:p>
            <a:pPr algn="ctr"/>
            <a:r>
              <a:rPr lang="ko-KR" altLang="en-US" sz="1400" smtClean="0"/>
              <a:t>장애물 감지</a:t>
            </a:r>
            <a:endParaRPr lang="en-US" altLang="ko-KR" sz="1400" smtClean="0"/>
          </a:p>
          <a:p>
            <a:pPr algn="ctr"/>
            <a:r>
              <a:rPr lang="ko-KR" altLang="en-US" sz="1400" smtClean="0"/>
              <a:t>표시등</a:t>
            </a:r>
            <a:r>
              <a:rPr lang="en-US" altLang="ko-KR" sz="1400" smtClean="0"/>
              <a:t>, </a:t>
            </a:r>
            <a:r>
              <a:rPr lang="ko-KR" altLang="en-US" sz="1400" smtClean="0"/>
              <a:t>부저</a:t>
            </a:r>
            <a:endParaRPr lang="en-US" altLang="ko-KR" sz="1400" smtClean="0"/>
          </a:p>
          <a:p>
            <a:pPr algn="ctr"/>
            <a:r>
              <a:rPr lang="ko-KR" altLang="en-US" sz="1400" smtClean="0"/>
              <a:t>배터리 상태</a:t>
            </a:r>
            <a:endParaRPr lang="en-US" altLang="ko-KR" sz="1400" smtClean="0"/>
          </a:p>
          <a:p>
            <a:pPr algn="ctr"/>
            <a:r>
              <a:rPr lang="ko-KR" altLang="en-US" sz="1400" smtClean="0"/>
              <a:t>충전 조작</a:t>
            </a:r>
            <a:endParaRPr lang="en-US" altLang="ko-KR" sz="1400" smtClean="0"/>
          </a:p>
          <a:p>
            <a:pPr algn="ctr"/>
            <a:r>
              <a:rPr lang="ko-KR" altLang="en-US" sz="1400" smtClean="0"/>
              <a:t>수동조작 </a:t>
            </a:r>
            <a:r>
              <a:rPr lang="en-US" altLang="ko-KR" sz="1400" smtClean="0"/>
              <a:t>UI</a:t>
            </a:r>
          </a:p>
          <a:p>
            <a:pPr algn="ctr"/>
            <a:r>
              <a:rPr lang="en-US" altLang="ko-KR" sz="1400" smtClean="0"/>
              <a:t>IO </a:t>
            </a:r>
            <a:r>
              <a:rPr lang="ko-KR" altLang="en-US" sz="1400" smtClean="0"/>
              <a:t>통신</a:t>
            </a:r>
            <a:endParaRPr lang="en-US" altLang="ko-KR" sz="1400" smtClean="0"/>
          </a:p>
        </p:txBody>
      </p:sp>
      <p:sp>
        <p:nvSpPr>
          <p:cNvPr id="51" name="TextBox 50"/>
          <p:cNvSpPr txBox="1"/>
          <p:nvPr/>
        </p:nvSpPr>
        <p:spPr>
          <a:xfrm>
            <a:off x="7334266" y="341291"/>
            <a:ext cx="1507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smtClean="0"/>
              <a:t>&lt;</a:t>
            </a:r>
            <a:r>
              <a:rPr lang="ko-KR" altLang="en-US" sz="1400" smtClean="0"/>
              <a:t>선행기술팀</a:t>
            </a:r>
            <a:r>
              <a:rPr lang="en-US" altLang="ko-KR" sz="1400" smtClean="0"/>
              <a:t>&gt;</a:t>
            </a:r>
          </a:p>
          <a:p>
            <a:pPr algn="ctr"/>
            <a:r>
              <a:rPr lang="en-US" altLang="ko-KR" sz="1400" smtClean="0"/>
              <a:t>C++/DLL(?)</a:t>
            </a:r>
            <a:endParaRPr lang="ko-KR" altLang="en-US" sz="1400"/>
          </a:p>
        </p:txBody>
      </p:sp>
      <p:sp>
        <p:nvSpPr>
          <p:cNvPr id="52" name="TextBox 51"/>
          <p:cNvSpPr txBox="1"/>
          <p:nvPr/>
        </p:nvSpPr>
        <p:spPr>
          <a:xfrm>
            <a:off x="1897910" y="409861"/>
            <a:ext cx="2124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smtClean="0"/>
              <a:t>&lt;</a:t>
            </a:r>
            <a:r>
              <a:rPr lang="ko-KR" altLang="en-US" sz="1400" smtClean="0"/>
              <a:t>소프트웨어 개발팀</a:t>
            </a:r>
            <a:r>
              <a:rPr lang="en-US" altLang="ko-KR" sz="1400" smtClean="0"/>
              <a:t>&gt;</a:t>
            </a:r>
          </a:p>
          <a:p>
            <a:pPr algn="ctr"/>
            <a:r>
              <a:rPr lang="en-US" altLang="ko-KR" sz="1400" smtClean="0"/>
              <a:t>C#</a:t>
            </a:r>
            <a:endParaRPr lang="ko-KR" altLang="en-US" sz="1400"/>
          </a:p>
        </p:txBody>
      </p:sp>
      <p:cxnSp>
        <p:nvCxnSpPr>
          <p:cNvPr id="53" name="직선 화살표 연결선 52"/>
          <p:cNvCxnSpPr/>
          <p:nvPr/>
        </p:nvCxnSpPr>
        <p:spPr>
          <a:xfrm>
            <a:off x="10094268" y="4288421"/>
            <a:ext cx="329766" cy="1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0400820" y="4115491"/>
            <a:ext cx="1791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smtClean="0"/>
              <a:t>파라미터 설정</a:t>
            </a:r>
            <a:r>
              <a:rPr lang="en-US" altLang="ko-KR" sz="1400" smtClean="0"/>
              <a:t>(</a:t>
            </a:r>
            <a:r>
              <a:rPr lang="ko-KR" altLang="en-US" sz="1400" smtClean="0"/>
              <a:t>통신</a:t>
            </a:r>
            <a:r>
              <a:rPr lang="en-US" altLang="ko-KR" sz="1400" smtClean="0"/>
              <a:t>)</a:t>
            </a:r>
            <a:endParaRPr lang="ko-KR" altLang="en-US" sz="1400"/>
          </a:p>
        </p:txBody>
      </p:sp>
    </p:spTree>
    <p:extLst>
      <p:ext uri="{BB962C8B-B14F-4D97-AF65-F5344CB8AC3E}">
        <p14:creationId xmlns:p14="http://schemas.microsoft.com/office/powerpoint/2010/main" val="3747136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400460" y="-1455751"/>
            <a:ext cx="5340742" cy="96117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64974" y="418125"/>
            <a:ext cx="23197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smtClean="0"/>
              <a:t>Safety </a:t>
            </a:r>
            <a:r>
              <a:rPr lang="ko-KR" altLang="en-US" sz="1400" smtClean="0"/>
              <a:t>회로 </a:t>
            </a:r>
            <a:r>
              <a:rPr lang="en-US" altLang="ko-KR" sz="1400" smtClean="0"/>
              <a:t>(</a:t>
            </a:r>
            <a:r>
              <a:rPr lang="ko-KR" altLang="en-US" sz="1400" smtClean="0"/>
              <a:t>참고</a:t>
            </a:r>
            <a:r>
              <a:rPr lang="en-US" altLang="ko-KR" sz="1400" smtClean="0"/>
              <a:t>)</a:t>
            </a:r>
            <a:endParaRPr lang="ko-KR" altLang="en-US" sz="1400"/>
          </a:p>
        </p:txBody>
      </p:sp>
    </p:spTree>
    <p:extLst>
      <p:ext uri="{BB962C8B-B14F-4D97-AF65-F5344CB8AC3E}">
        <p14:creationId xmlns:p14="http://schemas.microsoft.com/office/powerpoint/2010/main" val="1172100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299</Words>
  <Application>Microsoft Office PowerPoint</Application>
  <PresentationFormat>와이드스크린</PresentationFormat>
  <Paragraphs>112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User</dc:creator>
  <cp:lastModifiedBy>Windows User</cp:lastModifiedBy>
  <cp:revision>18</cp:revision>
  <dcterms:created xsi:type="dcterms:W3CDTF">2020-01-22T01:07:09Z</dcterms:created>
  <dcterms:modified xsi:type="dcterms:W3CDTF">2020-02-03T10:15:43Z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_SA">
    <vt:lpwstr>C:\Users\GSI\Desktop\metronix_advantech.pptx</vt:lpwstr>
  </property>
</Properties>
</file>