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8" r:id="rId1"/>
    <p:sldMasterId id="2147490341" r:id="rId2"/>
  </p:sldMasterIdLst>
  <p:notesMasterIdLst>
    <p:notesMasterId r:id="rId25"/>
  </p:notesMasterIdLst>
  <p:handoutMasterIdLst>
    <p:handoutMasterId r:id="rId26"/>
  </p:handoutMasterIdLst>
  <p:sldIdLst>
    <p:sldId id="1952" r:id="rId3"/>
    <p:sldId id="1953" r:id="rId4"/>
    <p:sldId id="1954" r:id="rId5"/>
    <p:sldId id="1993" r:id="rId6"/>
    <p:sldId id="2010" r:id="rId7"/>
    <p:sldId id="2021" r:id="rId8"/>
    <p:sldId id="2009" r:id="rId9"/>
    <p:sldId id="2011" r:id="rId10"/>
    <p:sldId id="2012" r:id="rId11"/>
    <p:sldId id="1998" r:id="rId12"/>
    <p:sldId id="2002" r:id="rId13"/>
    <p:sldId id="1995" r:id="rId14"/>
    <p:sldId id="2004" r:id="rId15"/>
    <p:sldId id="2013" r:id="rId16"/>
    <p:sldId id="2014" r:id="rId17"/>
    <p:sldId id="1983" r:id="rId18"/>
    <p:sldId id="2020" r:id="rId19"/>
    <p:sldId id="2008" r:id="rId20"/>
    <p:sldId id="2019" r:id="rId21"/>
    <p:sldId id="2018" r:id="rId22"/>
    <p:sldId id="1992" r:id="rId23"/>
    <p:sldId id="1956" r:id="rId24"/>
  </p:sldIdLst>
  <p:sldSz cx="9906000" cy="6858000" type="A4"/>
  <p:notesSz cx="7099300" cy="10234613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HY견고딕" panose="02030600000101010101" pitchFamily="18" charset="-127"/>
      <p:regular r:id="rId31"/>
    </p:embeddedFont>
    <p:embeddedFont>
      <p:font typeface="맑은 고딕" panose="020B0503020000020004" pitchFamily="50" charset="-127"/>
      <p:regular r:id="rId32"/>
      <p:bold r:id="rId33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sz="1200" b="1" kern="1200">
        <a:solidFill>
          <a:schemeClr val="bg1"/>
        </a:solidFill>
        <a:latin typeface="맑은 고딕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8" pos="3659" userDrawn="1">
          <p15:clr>
            <a:srgbClr val="A4A3A4"/>
          </p15:clr>
        </p15:guide>
        <p15:guide id="10" pos="168" userDrawn="1">
          <p15:clr>
            <a:srgbClr val="A4A3A4"/>
          </p15:clr>
        </p15:guide>
        <p15:guide id="14" pos="4793" userDrawn="1">
          <p15:clr>
            <a:srgbClr val="A4A3A4"/>
          </p15:clr>
        </p15:guide>
        <p15:guide id="17" orient="horz" pos="2330" userDrawn="1">
          <p15:clr>
            <a:srgbClr val="A4A3A4"/>
          </p15:clr>
        </p15:guide>
        <p15:guide id="23" pos="3120" userDrawn="1">
          <p15:clr>
            <a:srgbClr val="A4A3A4"/>
          </p15:clr>
        </p15:guide>
        <p15:guide id="25" orient="horz" pos="2103" userDrawn="1">
          <p15:clr>
            <a:srgbClr val="A4A3A4"/>
          </p15:clr>
        </p15:guide>
        <p15:guide id="26" pos="3489" userDrawn="1">
          <p15:clr>
            <a:srgbClr val="A4A3A4"/>
          </p15:clr>
        </p15:guide>
        <p15:guide id="27" orient="horz" pos="2925" userDrawn="1">
          <p15:clr>
            <a:srgbClr val="A4A3A4"/>
          </p15:clr>
        </p15:guide>
        <p15:guide id="28" orient="horz" pos="998" userDrawn="1">
          <p15:clr>
            <a:srgbClr val="A4A3A4"/>
          </p15:clr>
        </p15:guide>
        <p15:guide id="29" pos="3200" userDrawn="1">
          <p15:clr>
            <a:srgbClr val="A4A3A4"/>
          </p15:clr>
        </p15:guide>
        <p15:guide id="30" pos="3035" userDrawn="1">
          <p15:clr>
            <a:srgbClr val="A4A3A4"/>
          </p15:clr>
        </p15:guide>
        <p15:guide id="31" pos="589" userDrawn="1">
          <p15:clr>
            <a:srgbClr val="A4A3A4"/>
          </p15:clr>
        </p15:guide>
        <p15:guide id="32" orient="horz" pos="2302" userDrawn="1">
          <p15:clr>
            <a:srgbClr val="A4A3A4"/>
          </p15:clr>
        </p15:guide>
        <p15:guide id="33" pos="994" userDrawn="1">
          <p15:clr>
            <a:srgbClr val="A4A3A4"/>
          </p15:clr>
        </p15:guide>
        <p15:guide id="34" pos="483" userDrawn="1">
          <p15:clr>
            <a:srgbClr val="A4A3A4"/>
          </p15:clr>
        </p15:guide>
        <p15:guide id="35" orient="horz" pos="1253" userDrawn="1">
          <p15:clr>
            <a:srgbClr val="A4A3A4"/>
          </p15:clr>
        </p15:guide>
        <p15:guide id="37" pos="4765">
          <p15:clr>
            <a:srgbClr val="A4A3A4"/>
          </p15:clr>
        </p15:guide>
        <p15:guide id="38" pos="3660">
          <p15:clr>
            <a:srgbClr val="A4A3A4"/>
          </p15:clr>
        </p15:guide>
        <p15:guide id="39" pos="3036">
          <p15:clr>
            <a:srgbClr val="A4A3A4"/>
          </p15:clr>
        </p15:guide>
        <p15:guide id="40" pos="9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2" userDrawn="1">
          <p15:clr>
            <a:srgbClr val="A4A3A4"/>
          </p15:clr>
        </p15:guide>
        <p15:guide id="3" orient="horz" pos="3223">
          <p15:clr>
            <a:srgbClr val="A4A3A4"/>
          </p15:clr>
        </p15:guide>
        <p15:guide id="4" pos="223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홍성진" initials="홍" lastIdx="1" clrIdx="0"/>
  <p:cmAuthor id="2" name="YOO-JI-HOON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6600"/>
    <a:srgbClr val="0066CC"/>
    <a:srgbClr val="0066FF"/>
    <a:srgbClr val="66FF99"/>
    <a:srgbClr val="008000"/>
    <a:srgbClr val="CC0000"/>
    <a:srgbClr val="99CC00"/>
    <a:srgbClr val="336699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8282" autoAdjust="0"/>
  </p:normalViewPr>
  <p:slideViewPr>
    <p:cSldViewPr>
      <p:cViewPr varScale="1">
        <p:scale>
          <a:sx n="115" d="100"/>
          <a:sy n="115" d="100"/>
        </p:scale>
        <p:origin x="1440" y="114"/>
      </p:cViewPr>
      <p:guideLst>
        <p:guide pos="3659"/>
        <p:guide pos="168"/>
        <p:guide pos="4793"/>
        <p:guide orient="horz" pos="2330"/>
        <p:guide pos="3120"/>
        <p:guide orient="horz" pos="2103"/>
        <p:guide pos="3489"/>
        <p:guide orient="horz" pos="2925"/>
        <p:guide orient="horz" pos="998"/>
        <p:guide pos="3200"/>
        <p:guide pos="3035"/>
        <p:guide pos="589"/>
        <p:guide orient="horz" pos="2302"/>
        <p:guide pos="994"/>
        <p:guide pos="483"/>
        <p:guide orient="horz" pos="1253"/>
        <p:guide pos="4765"/>
        <p:guide pos="3660"/>
        <p:guide pos="3036"/>
        <p:guide pos="9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25" d="100"/>
        <a:sy n="125" d="100"/>
      </p:scale>
      <p:origin x="0" y="13776"/>
    </p:cViewPr>
  </p:sorterViewPr>
  <p:notesViewPr>
    <p:cSldViewPr>
      <p:cViewPr varScale="1">
        <p:scale>
          <a:sx n="86" d="100"/>
          <a:sy n="86" d="100"/>
        </p:scale>
        <p:origin x="3888" y="58"/>
      </p:cViewPr>
      <p:guideLst>
        <p:guide orient="horz" pos="3126"/>
        <p:guide pos="2142"/>
        <p:guide orient="horz" pos="3223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77799" cy="511649"/>
          </a:xfrm>
          <a:prstGeom prst="rect">
            <a:avLst/>
          </a:prstGeom>
        </p:spPr>
        <p:txBody>
          <a:bodyPr vert="horz" lIns="94663" tIns="47328" rIns="94663" bIns="47328" rtlCol="0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4019848" y="3"/>
            <a:ext cx="3077799" cy="511649"/>
          </a:xfrm>
          <a:prstGeom prst="rect">
            <a:avLst/>
          </a:prstGeom>
        </p:spPr>
        <p:txBody>
          <a:bodyPr vert="horz" lIns="94663" tIns="47328" rIns="94663" bIns="47328" rtlCol="0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09C867EB-C696-43D9-BD08-04DE4557A85B}" type="datetimeFigureOut">
              <a:rPr lang="ko-KR" altLang="en-US"/>
              <a:pPr>
                <a:defRPr/>
              </a:pPr>
              <a:t>2019-10-14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9721332"/>
            <a:ext cx="3077799" cy="511648"/>
          </a:xfrm>
          <a:prstGeom prst="rect">
            <a:avLst/>
          </a:prstGeom>
        </p:spPr>
        <p:txBody>
          <a:bodyPr vert="horz" lIns="94663" tIns="47328" rIns="94663" bIns="47328" rtlCol="0" anchor="b"/>
          <a:lstStyle>
            <a:lvl1pPr algn="l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4019848" y="9721332"/>
            <a:ext cx="3077799" cy="511648"/>
          </a:xfrm>
          <a:prstGeom prst="rect">
            <a:avLst/>
          </a:prstGeom>
        </p:spPr>
        <p:txBody>
          <a:bodyPr vert="horz" lIns="94663" tIns="47328" rIns="94663" bIns="47328" rtlCol="0" anchor="b"/>
          <a:lstStyle>
            <a:lvl1pPr algn="r">
              <a:defRPr sz="1200">
                <a:ea typeface="맑은 고딕" pitchFamily="50" charset="-127"/>
              </a:defRPr>
            </a:lvl1pPr>
          </a:lstStyle>
          <a:p>
            <a:pPr>
              <a:defRPr/>
            </a:pPr>
            <a:fld id="{B8B3A1D0-27DB-4B4B-B893-33AE49B4BD34}" type="slidenum">
              <a:rPr lang="ko-KR" altLang="en-US"/>
              <a:pPr>
                <a:defRPr/>
              </a:pPr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84139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3"/>
            <a:ext cx="3076143" cy="51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2" tIns="47254" rIns="94512" bIns="47254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504" y="3"/>
            <a:ext cx="3076143" cy="511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2" tIns="47254" rIns="94512" bIns="47254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6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79463" y="768350"/>
            <a:ext cx="5540375" cy="3835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0262" y="4861481"/>
            <a:ext cx="5678778" cy="4604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2" tIns="47254" rIns="94512" bIns="472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1332"/>
            <a:ext cx="3076143" cy="51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2" tIns="47254" rIns="94512" bIns="47254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504" y="9721332"/>
            <a:ext cx="3076143" cy="51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12" tIns="47254" rIns="94512" bIns="47254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4E3AEB0C-90D8-4287-A143-37B8A5B4995C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1685893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1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783690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538">
              <a:defRPr/>
            </a:pPr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021154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7538">
              <a:defRPr/>
            </a:pPr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3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02115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41628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59458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659458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41628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3831693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1523822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41628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41628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4416289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7494020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76604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538570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600649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0229733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891331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891331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1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3AEB0C-90D8-4287-A143-37B8A5B4995C}" type="slidenum">
              <a:rPr lang="en-US" altLang="ko-KR" smtClean="0"/>
              <a:pPr>
                <a:defRPr/>
              </a:pPr>
              <a:t>22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59629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4489" y="1988840"/>
            <a:ext cx="4699000" cy="205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aseline="0">
                <a:solidFill>
                  <a:srgbClr val="FF66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44488" y="4122459"/>
            <a:ext cx="6781801" cy="1600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200472" y="6382160"/>
            <a:ext cx="1710190" cy="44940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2pPr>
            <a:lvl3pPr marL="9144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3pPr>
            <a:lvl4pPr marL="13716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4pPr>
            <a:lvl5pPr marL="18288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5pPr>
            <a:lvl6pPr marL="22860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6pPr>
            <a:lvl7pPr marL="27432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7pPr>
            <a:lvl8pPr marL="32004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8pPr>
            <a:lvl9pPr marL="36576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9pPr>
          </a:lstStyle>
          <a:p>
            <a:r>
              <a:rPr lang="en-US" sz="1800" b="0" i="1" kern="0" dirty="0">
                <a:solidFill>
                  <a:srgbClr val="FF0000"/>
                </a:solidFill>
              </a:rPr>
              <a:t>Confidential</a:t>
            </a:r>
          </a:p>
        </p:txBody>
      </p:sp>
      <p:pic>
        <p:nvPicPr>
          <p:cNvPr id="9" name="그림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676" y="250233"/>
            <a:ext cx="618969" cy="317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바닥글 개체 틀 4"/>
          <p:cNvSpPr txBox="1">
            <a:spLocks/>
          </p:cNvSpPr>
          <p:nvPr userDrawn="1"/>
        </p:nvSpPr>
        <p:spPr>
          <a:xfrm>
            <a:off x="8015345" y="208088"/>
            <a:ext cx="1784648" cy="292079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000" dirty="0">
                <a:solidFill>
                  <a:srgbClr val="0000CC"/>
                </a:solidFill>
              </a:rPr>
              <a:t>G</a:t>
            </a:r>
            <a:r>
              <a:rPr lang="en-US" altLang="ko-KR" sz="1000" dirty="0"/>
              <a:t>lobal </a:t>
            </a:r>
            <a:r>
              <a:rPr lang="en-US" altLang="ko-KR" sz="1000" dirty="0">
                <a:solidFill>
                  <a:srgbClr val="0000CC"/>
                </a:solidFill>
              </a:rPr>
              <a:t>S</a:t>
            </a:r>
            <a:r>
              <a:rPr lang="en-US" altLang="ko-KR" sz="1000" dirty="0"/>
              <a:t>ystem </a:t>
            </a:r>
            <a:r>
              <a:rPr lang="en-US" altLang="ko-KR" sz="1000" dirty="0">
                <a:solidFill>
                  <a:srgbClr val="0000CC"/>
                </a:solidFill>
              </a:rPr>
              <a:t>I</a:t>
            </a:r>
            <a:r>
              <a:rPr lang="en-US" altLang="ko-KR" sz="1000" dirty="0"/>
              <a:t>ntegration </a:t>
            </a:r>
            <a:endParaRPr lang="ko-KR" altLang="en-US" sz="1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44489" y="1988840"/>
            <a:ext cx="4699000" cy="2057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200" baseline="0">
                <a:solidFill>
                  <a:srgbClr val="FF6600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44488" y="4122459"/>
            <a:ext cx="6781801" cy="1600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0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3955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 txBox="1">
            <a:spLocks/>
          </p:cNvSpPr>
          <p:nvPr userDrawn="1"/>
        </p:nvSpPr>
        <p:spPr>
          <a:xfrm>
            <a:off x="77772" y="6473335"/>
            <a:ext cx="1710190" cy="24720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2pPr>
            <a:lvl3pPr marL="9144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3pPr>
            <a:lvl4pPr marL="13716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4pPr>
            <a:lvl5pPr marL="18288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5pPr>
            <a:lvl6pPr marL="22860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6pPr>
            <a:lvl7pPr marL="27432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7pPr>
            <a:lvl8pPr marL="32004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8pPr>
            <a:lvl9pPr marL="36576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9pPr>
          </a:lstStyle>
          <a:p>
            <a:r>
              <a:rPr lang="en-US" sz="1800" b="0" i="1" kern="0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10" name="슬라이드 번호 개체 틀 4"/>
          <p:cNvSpPr txBox="1">
            <a:spLocks noGrp="1"/>
          </p:cNvSpPr>
          <p:nvPr userDrawn="1"/>
        </p:nvSpPr>
        <p:spPr bwMode="auto">
          <a:xfrm>
            <a:off x="8751992" y="6552917"/>
            <a:ext cx="1093099" cy="24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/>
          <a:lstStyle/>
          <a:p>
            <a:pPr algn="r">
              <a:defRPr/>
            </a:pPr>
            <a:endParaRPr lang="en-US" altLang="ko-KR" sz="1050" b="0" dirty="0">
              <a:solidFill>
                <a:schemeClr val="tx1">
                  <a:lumMod val="65000"/>
                  <a:lumOff val="35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Rectangle 138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gray">
          <a:xfrm>
            <a:off x="8250" y="609288"/>
            <a:ext cx="9886949" cy="45719"/>
          </a:xfrm>
          <a:prstGeom prst="rect">
            <a:avLst/>
          </a:prstGeom>
          <a:gradFill>
            <a:gsLst>
              <a:gs pos="0">
                <a:schemeClr val="bg2">
                  <a:lumMod val="50000"/>
                </a:schemeClr>
              </a:gs>
              <a:gs pos="29000">
                <a:schemeClr val="bg1">
                  <a:lumMod val="65000"/>
                </a:schemeClr>
              </a:gs>
              <a:gs pos="0">
                <a:schemeClr val="tx1">
                  <a:lumMod val="50000"/>
                  <a:lumOff val="50000"/>
                </a:schemeClr>
              </a:gs>
              <a:gs pos="100000">
                <a:schemeClr val="bg1"/>
              </a:gs>
            </a:gsLst>
            <a:lin ang="2160000" scaled="0"/>
          </a:gradFill>
          <a:ln>
            <a:noFill/>
          </a:ln>
          <a:effectLst/>
        </p:spPr>
        <p:txBody>
          <a:bodyPr wrap="none" anchor="ctr"/>
          <a:lstStyle/>
          <a:p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3080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8109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76275" y="4589475"/>
            <a:ext cx="854392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101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1039" y="1825625"/>
            <a:ext cx="4195762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29206" y="1825625"/>
            <a:ext cx="419576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3116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30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2626" y="1681163"/>
            <a:ext cx="419100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82626" y="2505075"/>
            <a:ext cx="419100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14920" y="1681163"/>
            <a:ext cx="42116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14920" y="2505075"/>
            <a:ext cx="42116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92763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925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618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11639" y="987426"/>
            <a:ext cx="5014913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8762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211639" y="987426"/>
            <a:ext cx="5014913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210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1044" y="365126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618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089777" y="365125"/>
            <a:ext cx="2135188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81038" y="6356362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281369" y="6356362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996113" y="6356362"/>
            <a:ext cx="2228850" cy="365125"/>
          </a:xfrm>
          <a:prstGeom prst="rect">
            <a:avLst/>
          </a:prstGeom>
        </p:spPr>
        <p:txBody>
          <a:bodyPr/>
          <a:lstStyle/>
          <a:p>
            <a:fld id="{26D03B00-0DA4-447B-A779-C766A147A91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884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304" y="181025"/>
            <a:ext cx="573341" cy="29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바닥글 개체 틀 4"/>
          <p:cNvSpPr txBox="1">
            <a:spLocks/>
          </p:cNvSpPr>
          <p:nvPr userDrawn="1"/>
        </p:nvSpPr>
        <p:spPr>
          <a:xfrm>
            <a:off x="8049345" y="138880"/>
            <a:ext cx="1784648" cy="292079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b="1" kern="120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ko-KR" sz="1000" dirty="0">
                <a:solidFill>
                  <a:srgbClr val="0000CC"/>
                </a:solidFill>
              </a:rPr>
              <a:t>G</a:t>
            </a:r>
            <a:r>
              <a:rPr lang="en-US" altLang="ko-KR" sz="1000" dirty="0"/>
              <a:t>lobal </a:t>
            </a:r>
            <a:r>
              <a:rPr lang="en-US" altLang="ko-KR" sz="1000" dirty="0">
                <a:solidFill>
                  <a:srgbClr val="0000CC"/>
                </a:solidFill>
              </a:rPr>
              <a:t>S</a:t>
            </a:r>
            <a:r>
              <a:rPr lang="en-US" altLang="ko-KR" sz="1000" dirty="0"/>
              <a:t>ystem </a:t>
            </a:r>
            <a:r>
              <a:rPr lang="en-US" altLang="ko-KR" sz="1000" dirty="0">
                <a:solidFill>
                  <a:srgbClr val="0000CC"/>
                </a:solidFill>
              </a:rPr>
              <a:t>I</a:t>
            </a:r>
            <a:r>
              <a:rPr lang="en-US" altLang="ko-KR" sz="1000" dirty="0"/>
              <a:t>ntegration </a:t>
            </a:r>
            <a:endParaRPr lang="ko-KR" alt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0298" r:id="rId1"/>
    <p:sldLayoutId id="2147490340" r:id="rId2"/>
    <p:sldLayoutId id="2147490269" r:id="rId3"/>
  </p:sldLayoutIdLst>
  <p:hf hdr="0" ftr="0" dt="0"/>
  <p:txStyles>
    <p:titleStyle>
      <a:lvl1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defTabSz="912813" rtl="0" eaLnBrk="0" fontAlgn="base" latinLnBrk="1" hangingPunct="0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9144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3716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828800" algn="l" defTabSz="912813" rtl="0" fontAlgn="base" latinLnBrk="1">
        <a:spcBef>
          <a:spcPct val="0"/>
        </a:spcBef>
        <a:spcAft>
          <a:spcPct val="0"/>
        </a:spcAft>
        <a:defRPr kumimoji="1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182563" indent="-182563" algn="l" defTabSz="9128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400">
          <a:solidFill>
            <a:schemeClr val="tx1"/>
          </a:solidFill>
          <a:latin typeface="+mn-lt"/>
          <a:ea typeface="+mn-ea"/>
          <a:cs typeface="+mn-cs"/>
        </a:defRPr>
      </a:lvl1pPr>
      <a:lvl2pPr marL="820738" indent="-285750" algn="l" defTabSz="9128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228725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36713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912813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912813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37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0342" r:id="rId1"/>
    <p:sldLayoutId id="2147490343" r:id="rId2"/>
    <p:sldLayoutId id="2147490344" r:id="rId3"/>
    <p:sldLayoutId id="2147490345" r:id="rId4"/>
    <p:sldLayoutId id="2147490346" r:id="rId5"/>
    <p:sldLayoutId id="2147490347" r:id="rId6"/>
    <p:sldLayoutId id="2147490348" r:id="rId7"/>
    <p:sldLayoutId id="2147490349" r:id="rId8"/>
    <p:sldLayoutId id="2147490350" r:id="rId9"/>
    <p:sldLayoutId id="2147490351" r:id="rId10"/>
    <p:sldLayoutId id="2147490352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1"/>
          <p:cNvSpPr>
            <a:spLocks noGrp="1"/>
          </p:cNvSpPr>
          <p:nvPr>
            <p:ph type="ctrTitle"/>
          </p:nvPr>
        </p:nvSpPr>
        <p:spPr bwMode="auto">
          <a:xfrm>
            <a:off x="0" y="2564904"/>
            <a:ext cx="9906000" cy="792088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ko-KR" sz="4000" b="0" dirty="0">
                <a:solidFill>
                  <a:schemeClr val="tx1"/>
                </a:solidFill>
                <a:latin typeface="+mn-ea"/>
                <a:ea typeface="+mn-ea"/>
              </a:rPr>
              <a:t>OHV (Over Head Vehicle)</a:t>
            </a:r>
            <a:r>
              <a:rPr lang="ko-KR" altLang="en-US" sz="4000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4000" b="0" dirty="0">
                <a:solidFill>
                  <a:schemeClr val="tx1"/>
                </a:solidFill>
                <a:latin typeface="+mn-ea"/>
                <a:ea typeface="+mn-ea"/>
              </a:rPr>
              <a:t>SYSTEM</a:t>
            </a:r>
            <a:r>
              <a:rPr lang="ko-KR" altLang="en-US" sz="4000" b="0" dirty="0">
                <a:solidFill>
                  <a:schemeClr val="tx1"/>
                </a:solidFill>
                <a:latin typeface="+mn-ea"/>
                <a:ea typeface="+mn-ea"/>
              </a:rPr>
              <a:t> </a:t>
            </a:r>
            <a:r>
              <a:rPr lang="en-US" altLang="ko-KR" sz="4000" b="0" dirty="0">
                <a:solidFill>
                  <a:schemeClr val="tx1"/>
                </a:solidFill>
                <a:latin typeface="+mn-ea"/>
                <a:ea typeface="+mn-ea"/>
              </a:rPr>
              <a:t>PROPOSAL</a:t>
            </a:r>
            <a:endParaRPr lang="ko-KR" altLang="en-US" sz="4000" b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0" y="4590129"/>
            <a:ext cx="9906000" cy="423047"/>
          </a:xfrm>
        </p:spPr>
        <p:txBody>
          <a:bodyPr/>
          <a:lstStyle/>
          <a:p>
            <a:pPr algn="ctr">
              <a:defRPr/>
            </a:pPr>
            <a:r>
              <a:rPr lang="en-US" altLang="ko-KR" sz="1800" dirty="0">
                <a:latin typeface="+mn-ea"/>
              </a:rPr>
              <a:t>Oct 14 , 2019</a:t>
            </a:r>
            <a:endParaRPr lang="en-US" altLang="ko-KR" sz="18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5" name="부제목 2"/>
          <p:cNvSpPr txBox="1">
            <a:spLocks/>
          </p:cNvSpPr>
          <p:nvPr/>
        </p:nvSpPr>
        <p:spPr>
          <a:xfrm>
            <a:off x="0" y="5013176"/>
            <a:ext cx="9906000" cy="6480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2pPr>
            <a:lvl3pPr marL="9144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4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3pPr>
            <a:lvl4pPr marL="13716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4pPr>
            <a:lvl5pPr marL="1828800" indent="0" algn="ctr" defTabSz="912813" rtl="0" eaLnBrk="0" fontAlgn="base" latinLnBrk="1" hangingPunct="0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5pPr>
            <a:lvl6pPr marL="22860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6pPr>
            <a:lvl7pPr marL="27432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7pPr>
            <a:lvl8pPr marL="32004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8pPr>
            <a:lvl9pPr marL="3657600" indent="0" algn="ctr" defTabSz="912813" rtl="0" fontAlgn="base" latinLnBrk="1">
              <a:spcBef>
                <a:spcPct val="20000"/>
              </a:spcBef>
              <a:spcAft>
                <a:spcPct val="0"/>
              </a:spcAft>
              <a:buNone/>
              <a:defRPr kumimoji="1" sz="20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9pPr>
          </a:lstStyle>
          <a:p>
            <a:pPr algn="ctr">
              <a:defRPr/>
            </a:pPr>
            <a:r>
              <a:rPr lang="en-US" altLang="ko-KR" sz="2800" b="0" kern="0" dirty="0">
                <a:latin typeface="+mn-ea"/>
              </a:rPr>
              <a:t>GSI Co., Ltd.</a:t>
            </a:r>
          </a:p>
        </p:txBody>
      </p:sp>
      <p:sp>
        <p:nvSpPr>
          <p:cNvPr id="6" name="제목 1"/>
          <p:cNvSpPr txBox="1">
            <a:spLocks/>
          </p:cNvSpPr>
          <p:nvPr/>
        </p:nvSpPr>
        <p:spPr bwMode="auto">
          <a:xfrm>
            <a:off x="776536" y="1484784"/>
            <a:ext cx="2574286" cy="7920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l" defTabSz="912813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3200" b="1" baseline="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l" defTabSz="912813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defTabSz="912813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defTabSz="912813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defTabSz="912813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defTabSz="912813" rtl="0" fontAlgn="base" latinLnBrk="1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defTabSz="912813" rtl="0" fontAlgn="base" latinLnBrk="1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defTabSz="912813" rtl="0" fontAlgn="base" latinLnBrk="1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defTabSz="912813" rtl="0" fontAlgn="base" latinLnBrk="1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ko-KR" sz="3600" kern="0" dirty="0">
                <a:solidFill>
                  <a:srgbClr val="0066CC"/>
                </a:solidFill>
                <a:latin typeface="+mj-ea"/>
              </a:rPr>
              <a:t>GSI ‘19</a:t>
            </a:r>
            <a:r>
              <a:rPr lang="ko-KR" altLang="en-US" sz="3600" kern="0" dirty="0">
                <a:solidFill>
                  <a:srgbClr val="0066CC"/>
                </a:solidFill>
                <a:latin typeface="+mj-ea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35329336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4493"/>
          <a:stretch/>
        </p:blipFill>
        <p:spPr>
          <a:xfrm>
            <a:off x="3656856" y="3356992"/>
            <a:ext cx="5998890" cy="3024336"/>
          </a:xfrm>
          <a:prstGeom prst="rect">
            <a:avLst/>
          </a:prstGeom>
          <a:ln>
            <a:noFill/>
          </a:ln>
          <a:effectLst>
            <a:reflection endPos="0" dir="5400000" sy="-100000" algn="bl" rotWithShape="0"/>
            <a:softEdge rad="469900"/>
          </a:effectLst>
        </p:spPr>
      </p:pic>
      <p:sp>
        <p:nvSpPr>
          <p:cNvPr id="2" name="TextBox 1"/>
          <p:cNvSpPr txBox="1"/>
          <p:nvPr/>
        </p:nvSpPr>
        <p:spPr>
          <a:xfrm>
            <a:off x="171687" y="96996"/>
            <a:ext cx="3541536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CONTENTS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56128" y="692696"/>
            <a:ext cx="8585304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4000">
            <a:spAutoFit/>
          </a:bodyPr>
          <a:lstStyle/>
          <a:p>
            <a:r>
              <a:rPr lang="en-US" altLang="ko-KR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 </a:t>
            </a:r>
            <a:endParaRPr lang="en-US" altLang="ko-KR" sz="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Revision Sheet</a:t>
            </a:r>
          </a:p>
          <a:p>
            <a:endParaRPr lang="en-US" altLang="ko-KR" sz="18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</a:endParaRPr>
          </a:p>
          <a:p>
            <a:r>
              <a:rPr lang="en-US" altLang="ko-K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General Description </a:t>
            </a:r>
          </a:p>
          <a:p>
            <a:r>
              <a:rPr lang="en-US" altLang="ko-KR" sz="1600" b="0" dirty="0">
                <a:solidFill>
                  <a:srgbClr val="002060"/>
                </a:solidFill>
                <a:latin typeface="+mn-ea"/>
                <a:ea typeface="+mn-ea"/>
              </a:rPr>
              <a:t>  1. System Overview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1-1. System Overview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1-2. Vehicle Route &amp; Cycle Time</a:t>
            </a:r>
          </a:p>
          <a:p>
            <a:endParaRPr lang="en-US" altLang="ko-KR" sz="1600" b="0" dirty="0">
              <a:solidFill>
                <a:srgbClr val="0070C0"/>
              </a:solidFill>
              <a:latin typeface="+mn-ea"/>
              <a:ea typeface="+mn-ea"/>
            </a:endParaRPr>
          </a:p>
          <a:p>
            <a:r>
              <a:rPr lang="en-US" altLang="ko-KR" sz="1600" b="0" dirty="0">
                <a:solidFill>
                  <a:srgbClr val="002060"/>
                </a:solidFill>
                <a:latin typeface="+mn-ea"/>
                <a:ea typeface="+mn-ea"/>
              </a:rPr>
              <a:t>  2. System Configuration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2-1. OHV System Configuration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     2-2. Maintenance Lifter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2-3. Work Lifter &amp; Work Shuttle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2-4. Data Matrix Positioning System 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2-5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. Charging Station &amp; Collector 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     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2-6</a:t>
            </a:r>
            <a:r>
              <a:rPr lang="en-US" altLang="ko-KR" sz="1600" b="0" dirty="0">
                <a:solidFill>
                  <a:srgbClr val="0070C0"/>
                </a:solidFill>
                <a:latin typeface="+mn-ea"/>
                <a:ea typeface="+mn-ea"/>
              </a:rPr>
              <a:t>. Power Supply Unit (Battery)</a:t>
            </a:r>
          </a:p>
          <a:p>
            <a:r>
              <a:rPr lang="en-US" altLang="ko-KR" sz="1600" b="0" dirty="0">
                <a:solidFill>
                  <a:srgbClr val="0070C0"/>
                </a:solidFill>
                <a:latin typeface="+mn-ea"/>
              </a:rPr>
              <a:t>     2-7. On-Line System</a:t>
            </a:r>
          </a:p>
          <a:p>
            <a:endParaRPr lang="en-US" altLang="ko-KR" sz="1600" b="0" dirty="0">
              <a:solidFill>
                <a:srgbClr val="002060"/>
              </a:solidFill>
              <a:latin typeface="+mn-ea"/>
            </a:endParaRPr>
          </a:p>
          <a:p>
            <a:r>
              <a:rPr lang="en-US" altLang="ko-KR" sz="1600" b="0" dirty="0">
                <a:solidFill>
                  <a:srgbClr val="002060"/>
                </a:solidFill>
                <a:latin typeface="+mn-ea"/>
              </a:rPr>
              <a:t>  3. Utility Specification</a:t>
            </a:r>
          </a:p>
          <a:p>
            <a:endParaRPr lang="en-US" altLang="ko-KR" sz="1600" b="0" dirty="0">
              <a:solidFill>
                <a:srgbClr val="002060"/>
              </a:solidFill>
              <a:latin typeface="+mn-ea"/>
            </a:endParaRPr>
          </a:p>
          <a:p>
            <a:r>
              <a:rPr lang="en-US" altLang="ko-KR" sz="1600" b="0" dirty="0">
                <a:solidFill>
                  <a:srgbClr val="002060"/>
                </a:solidFill>
                <a:latin typeface="+mn-ea"/>
              </a:rPr>
              <a:t>  </a:t>
            </a:r>
            <a:endParaRPr lang="en-US" altLang="ko-KR" sz="1600" b="0" dirty="0">
              <a:solidFill>
                <a:srgbClr val="0070C0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4368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687" y="96996"/>
            <a:ext cx="3541536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REVISION SHEET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683568" y="3922891"/>
            <a:ext cx="8517904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1pPr>
            <a:lvl2pPr marL="742950" indent="-285750" eaLnBrk="0" hangingPunct="0"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2pPr>
            <a:lvl3pPr marL="1143000" indent="-228600" eaLnBrk="0" hangingPunct="0"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3pPr>
            <a:lvl4pPr marL="1600200" indent="-228600" eaLnBrk="0" hangingPunct="0"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4pPr>
            <a:lvl5pPr marL="2057400" indent="-228600" eaLnBrk="0" hangingPunct="0"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rgbClr val="000066"/>
                </a:solidFill>
                <a:latin typeface="Arial" charset="0"/>
                <a:ea typeface="굴림" charset="-127"/>
              </a:defRPr>
            </a:lvl9pPr>
          </a:lstStyle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Equipment Name : </a:t>
            </a:r>
            <a:r>
              <a:rPr lang="en-US" altLang="ko-KR" sz="1200" b="0" dirty="0">
                <a:solidFill>
                  <a:schemeClr val="accent1"/>
                </a:solidFill>
                <a:latin typeface="맑은 고딕" pitchFamily="50" charset="-127"/>
                <a:ea typeface="맑은 고딕" pitchFamily="50" charset="-127"/>
              </a:rPr>
              <a:t>OHV SYSTEM</a:t>
            </a:r>
          </a:p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Customer’s Reference No. : </a:t>
            </a:r>
          </a:p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Manufacturing No. : </a:t>
            </a:r>
          </a:p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Rev. No. : </a:t>
            </a:r>
            <a:r>
              <a:rPr lang="en-US" altLang="ko-KR" sz="1200" b="0" dirty="0">
                <a:solidFill>
                  <a:srgbClr val="0070C0"/>
                </a:solidFill>
                <a:latin typeface="맑은 고딕" pitchFamily="50" charset="-127"/>
                <a:ea typeface="맑은 고딕" pitchFamily="50" charset="-127"/>
              </a:rPr>
              <a:t>REV. 2</a:t>
            </a:r>
          </a:p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Issued No. : 190917</a:t>
            </a:r>
            <a:endParaRPr lang="en-US" altLang="ko-KR" sz="120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endParaRPr lang="en-US" altLang="ko-KR" sz="1200" b="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ko-KR" altLang="en-US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■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Customer (Approval)</a:t>
            </a:r>
          </a:p>
          <a:p>
            <a:pPr eaLnBrk="1" hangingPunct="1"/>
            <a:endParaRPr lang="en-US" altLang="ko-KR" sz="1200" b="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Received by :  </a:t>
            </a:r>
            <a:r>
              <a:rPr lang="en-US" altLang="ko-KR" sz="1200" b="0" u="sng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 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Date :  </a:t>
            </a:r>
            <a:r>
              <a:rPr lang="en-US" altLang="ko-KR" sz="1200" b="0" u="sng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/          /         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                      </a:t>
            </a:r>
          </a:p>
          <a:p>
            <a:pPr eaLnBrk="1" hangingPunct="1"/>
            <a:endParaRPr lang="en-US" altLang="ko-KR" sz="1200" b="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1" hangingPunct="1"/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Authorized by : </a:t>
            </a:r>
            <a:r>
              <a:rPr lang="en-US" altLang="ko-KR" sz="1200" b="0" u="sng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                         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Date :  </a:t>
            </a:r>
            <a:r>
              <a:rPr lang="en-US" altLang="ko-KR" sz="1200" b="0" u="sng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            /           /         </a:t>
            </a:r>
            <a:r>
              <a:rPr lang="en-US" altLang="ko-KR" sz="1200" b="0" dirty="0">
                <a:solidFill>
                  <a:srgbClr val="002060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200" b="0" dirty="0">
              <a:solidFill>
                <a:srgbClr val="00206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18803"/>
              </p:ext>
            </p:extLst>
          </p:nvPr>
        </p:nvGraphicFramePr>
        <p:xfrm>
          <a:off x="683568" y="919040"/>
          <a:ext cx="8517905" cy="2842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36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22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2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57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REV.</a:t>
                      </a:r>
                      <a:r>
                        <a:rPr lang="en-US" altLang="ko-KR" sz="11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No.</a:t>
                      </a: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주요 변경 내역</a:t>
                      </a: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DATE</a:t>
                      </a:r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0</a:t>
                      </a:r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▶ 초안작성 </a:t>
                      </a: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2019. 09. 17</a:t>
                      </a: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▶ </a:t>
                      </a:r>
                      <a:r>
                        <a:rPr lang="en-US" altLang="ko-KR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Lay Out </a:t>
                      </a:r>
                      <a:r>
                        <a:rPr lang="ko-KR" altLang="en-US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변경</a:t>
                      </a:r>
                      <a:endParaRPr lang="en-US" altLang="ko-KR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2019. 10. 07</a:t>
                      </a: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lang="ko-KR" altLang="en-US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▶ </a:t>
                      </a:r>
                      <a:r>
                        <a:rPr lang="en-US" altLang="ko-KR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Lay Out </a:t>
                      </a:r>
                      <a:r>
                        <a:rPr lang="ko-KR" altLang="en-US" sz="1100" kern="1200" baseline="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  <a:cs typeface="+mn-cs"/>
                        </a:rPr>
                        <a:t>변경</a:t>
                      </a:r>
                      <a:endParaRPr lang="en-US" altLang="ko-KR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002060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2019. 10. 14</a:t>
                      </a: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en-US" altLang="ko-KR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+mn-ea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38"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lang="ko-KR" altLang="en-US" sz="1100" kern="1200" baseline="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  <a:cs typeface="+mn-cs"/>
                      </a:endParaRPr>
                    </a:p>
                  </a:txBody>
                  <a:tcPr marL="144000"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solidFill>
                          <a:srgbClr val="002060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T="45723" marB="45723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22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1-1. SYSTEM OVERVIEW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647911"/>
              </p:ext>
            </p:extLst>
          </p:nvPr>
        </p:nvGraphicFramePr>
        <p:xfrm>
          <a:off x="387697" y="1095916"/>
          <a:ext cx="9101808" cy="5391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6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28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28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72000" marT="72000" marB="72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SPECIFICATION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REMARK</a:t>
                      </a:r>
                      <a:endParaRPr lang="ko-KR" altLang="en-US" sz="1100" b="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2000" marR="72000" marT="72000" marB="72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013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Application Process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OHV (Overhead Vehicle) System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13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Work Spec.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ko-KR" altLang="en-US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자재 </a:t>
                      </a:r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Box ( 850(L) x 650(W) x 500(H) 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13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Pass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Line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Pass Line : 2134.5mm (</a:t>
                      </a:r>
                      <a:r>
                        <a:rPr kumimoji="0" lang="ko-KR" altLang="en-US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천정으로부터 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1,000mm </a:t>
                      </a:r>
                      <a:r>
                        <a:rPr kumimoji="0" lang="ko-KR" altLang="en-US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내 구성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) 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100" kern="1200" dirty="0" err="1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천정고</a:t>
                      </a:r>
                      <a:r>
                        <a:rPr kumimoji="0" lang="ko-KR" altLang="en-US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: 3M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136">
                <a:tc rowSpan="6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Configuration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1) Rail :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Closed Loop R_190m / L_210m (</a:t>
                      </a:r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Straight,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Curve, Branch &amp; Safety Fence)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111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2) Vehicle Quantity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: Total 8 Set</a:t>
                      </a:r>
                    </a:p>
                    <a:p>
                      <a:pPr marL="0" algn="l" defTabSz="914400" rtl="0" eaLnBrk="1" latinLnBrk="1" hangingPunct="1"/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-. Right Rail : 4 Set </a:t>
                      </a:r>
                      <a:r>
                        <a:rPr kumimoji="0" lang="en-US" altLang="ko-KR" sz="1100" b="0" kern="120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(Operation 3 Set / Charging 1 Set) </a:t>
                      </a:r>
                      <a:endParaRPr kumimoji="0" lang="en-US" altLang="ko-KR" sz="1100" b="0" kern="1200" baseline="0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  <a:p>
                      <a:pPr marL="0" algn="l" defTabSz="914400" rtl="0" eaLnBrk="1" latinLnBrk="1" hangingPunct="1"/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-. Left Rail : 3 Set </a:t>
                      </a:r>
                      <a:r>
                        <a:rPr kumimoji="0" lang="en-US" altLang="ko-KR" sz="1100" b="0" kern="120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(Operation 2 Set / Charging 1 Set) </a:t>
                      </a:r>
                    </a:p>
                    <a:p>
                      <a:pPr marL="0" algn="l" defTabSz="914400" rtl="0" eaLnBrk="1" latinLnBrk="1" hangingPunct="1"/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-. Spare : 1 Set</a:t>
                      </a:r>
                      <a:endParaRPr kumimoji="0" lang="en-US" altLang="ko-KR" sz="1100" b="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21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3) Ports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 Work Lifter ) : Total 14 Set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-. Right Rail : 8 Set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-. Left Rail : 6 Set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4) Vehicle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Maintenance Lifter ( MTL ) : 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Right 1 Set, Left 1 Set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5) Maintenance Branch : 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Right 2 Set, Left 2 Set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91128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6) Charging Station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: 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Right 1 Set, Left 1 Set </a:t>
                      </a:r>
                      <a:r>
                        <a:rPr kumimoji="0" lang="en-US" altLang="ko-KR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- Battery Power Supply Only</a:t>
                      </a:r>
                    </a:p>
                    <a:p>
                      <a:pPr marL="0" algn="l" defTabSz="914400" rtl="0" eaLnBrk="1" latinLnBrk="1" hangingPunct="1"/>
                      <a:r>
                        <a:rPr kumimoji="0" lang="en-US" altLang="ko-KR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※ </a:t>
                      </a:r>
                      <a:r>
                        <a:rPr kumimoji="0" lang="ko-KR" altLang="en-US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지정된 충전위치 외에 </a:t>
                      </a:r>
                      <a:r>
                        <a:rPr kumimoji="0" lang="en-US" altLang="ko-KR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Vehicle </a:t>
                      </a:r>
                      <a:r>
                        <a:rPr kumimoji="0" lang="ko-KR" altLang="en-US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대기 위치 상에서</a:t>
                      </a:r>
                      <a:r>
                        <a:rPr kumimoji="0" lang="en-US" altLang="ko-KR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  <a:r>
                        <a:rPr kumimoji="0" lang="ko-KR" altLang="en-US" sz="1100" b="0" kern="1200" baseline="0" dirty="0">
                          <a:solidFill>
                            <a:srgbClr val="0070C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수시 충전 </a:t>
                      </a:r>
                      <a:endParaRPr kumimoji="0" lang="ko-KR" altLang="en-US" sz="1100" b="0" kern="1200" dirty="0">
                        <a:solidFill>
                          <a:srgbClr val="0070C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0136"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5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Vehicle </a:t>
                      </a:r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Power Supply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Battery Power Supply Type </a:t>
                      </a:r>
                      <a:r>
                        <a:rPr kumimoji="0" lang="en-US" altLang="ko-KR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– </a:t>
                      </a:r>
                      <a:r>
                        <a:rPr kumimoji="0" lang="ko-KR" altLang="en-US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별도의 </a:t>
                      </a:r>
                      <a:r>
                        <a:rPr kumimoji="0" lang="en-US" altLang="ko-KR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Charging Station </a:t>
                      </a:r>
                      <a:r>
                        <a:rPr kumimoji="0" lang="ko-KR" altLang="en-US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및  충전 대기 </a:t>
                      </a:r>
                      <a:r>
                        <a:rPr kumimoji="0" lang="en-US" altLang="ko-KR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Vehicle </a:t>
                      </a:r>
                      <a:r>
                        <a:rPr kumimoji="0" lang="ko-KR" altLang="en-US" sz="1100" b="0" kern="1200" dirty="0">
                          <a:solidFill>
                            <a:schemeClr val="accent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필요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0136"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6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Shuttle (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Vehicle)</a:t>
                      </a:r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</a:t>
                      </a:r>
                    </a:p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Driving Speed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Straight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: Max. 180m/min (3,000mm/sec)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Curve : Max 35m/min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(583mm/sec)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54000" marB="54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b="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Acceleration</a:t>
                      </a:r>
                      <a:r>
                        <a:rPr kumimoji="0" lang="en-US" altLang="ko-KR" sz="1100" b="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 (Deceleration) : 1m/sec2 (0.1G)</a:t>
                      </a:r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0136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Control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MTL, Vehicle &amp; Work Lifter : PLC Sequence Control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8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8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OCS, CIM : PC Control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8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8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Vehicle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 to Main Controller (PLC) Communication : Wireless </a:t>
                      </a:r>
                      <a:r>
                        <a:rPr kumimoji="0" lang="en-US" altLang="ko-KR" sz="1100" kern="1200" baseline="0" dirty="0" err="1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Wifi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0136"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1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OCS to Main Controller </a:t>
                      </a:r>
                      <a:r>
                        <a:rPr kumimoji="0" lang="en-US" altLang="ko-KR" sz="11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(PLC) </a:t>
                      </a:r>
                      <a:r>
                        <a:rPr kumimoji="0" lang="en-US" altLang="ko-KR" sz="11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Communication : CC Link IE</a:t>
                      </a:r>
                      <a:endParaRPr kumimoji="0" lang="ko-KR" altLang="en-US" sz="11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100" b="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72000" marT="36000" marB="3600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065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1-2. VEHICLE ROUTE &amp; CYCLE TIME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7" name="직사각형 16"/>
          <p:cNvSpPr/>
          <p:nvPr/>
        </p:nvSpPr>
        <p:spPr bwMode="auto">
          <a:xfrm>
            <a:off x="5313040" y="1517883"/>
            <a:ext cx="4392488" cy="15107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tIns="108000" bIns="108000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002060"/>
                </a:solidFill>
                <a:latin typeface="+mn-ea"/>
                <a:ea typeface="+mn-ea"/>
              </a:rPr>
              <a:t>VEHICLE DRIVING SPEED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0070C0"/>
                </a:solidFill>
                <a:latin typeface="+mn-ea"/>
                <a:ea typeface="+mn-ea"/>
              </a:rPr>
              <a:t>  -. Straight Driving Speed : 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   Max 180m/min (3000mm/sec)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0070C0"/>
                </a:solidFill>
                <a:latin typeface="+mn-ea"/>
                <a:ea typeface="+mn-ea"/>
              </a:rPr>
              <a:t>  -. Curve Driving Speed : 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   Max 35m/min (580mm/sec)</a:t>
            </a:r>
          </a:p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kern="0" dirty="0">
                <a:solidFill>
                  <a:srgbClr val="0070C0"/>
                </a:solidFill>
                <a:latin typeface="+mn-ea"/>
                <a:ea typeface="+mn-ea"/>
              </a:rPr>
              <a:t>  -. Acceleration (Deceleration) Speed 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: 1m/sec²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0D30FE-FF6B-4FC0-B06F-FC439D1B5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480" y="1471676"/>
            <a:ext cx="4968552" cy="4837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</a:rPr>
              <a:t>VEHICLE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 ROUTE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4991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1-2. VEHICLE ROUTE &amp; CYCLE TIME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VEHICLE CYCLE TIME &amp; VEHICLE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필요수량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554302"/>
              </p:ext>
            </p:extLst>
          </p:nvPr>
        </p:nvGraphicFramePr>
        <p:xfrm>
          <a:off x="272480" y="1268760"/>
          <a:ext cx="9361042" cy="52460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20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22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52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74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2065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498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46901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항목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자재교체주기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900" u="none" strike="noStrike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Hr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자재필요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Min)</a:t>
                      </a:r>
                      <a:endParaRPr 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자재필요횟수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(1Day)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OHV 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b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-. 1Loop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이송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=4Min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기준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en-US" altLang="ko-KR" sz="900" u="none" strike="noStrike" dirty="0" err="1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Hr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가능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=15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회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b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-. 1Day=360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회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가동 율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100%)</a:t>
                      </a:r>
                      <a:b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-. 1Day=241.2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회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가동 율 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67%)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723">
                <a:tc rowSpan="13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Right</a:t>
                      </a:r>
                      <a:b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900" u="none" strike="noStrike" dirty="0" err="1">
                          <a:effectLst/>
                          <a:latin typeface="+mn-ea"/>
                          <a:ea typeface="+mn-ea"/>
                        </a:rPr>
                        <a:t>권취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CAN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+mn-ea"/>
                          <a:ea typeface="+mn-ea"/>
                        </a:rPr>
                        <a:t>권취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TAB(4)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6.9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241.2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6.1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366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3.9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7.8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468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11.4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684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TAB(6)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6.9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414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9.9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594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7.7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462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12.6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756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34.1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2046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11.4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684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SEPARATOR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21.8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조립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CAN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0.2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120.0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CAN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권취 합계</a:t>
                      </a:r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대기준</a:t>
                      </a:r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672.6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2.8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OHV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=3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3723">
                <a:tc rowSpan="19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Left</a:t>
                      </a:r>
                      <a:b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</a:br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권취 </a:t>
                      </a:r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+ </a:t>
                      </a:r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조립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1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+mn-ea"/>
                          <a:ea typeface="+mn-ea"/>
                        </a:rPr>
                        <a:t>권취</a:t>
                      </a:r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(1)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TAB(4)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6.9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366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7.8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468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11.4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684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TAB(6)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6.9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414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3.5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9.9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594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2.4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7.7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462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12.6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756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1.9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34.1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2046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11.4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684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2.1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SEPARATOR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1.1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21.8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조립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>
                          <a:effectLst/>
                          <a:latin typeface="+mn-ea"/>
                          <a:ea typeface="+mn-ea"/>
                        </a:rPr>
                        <a:t>CID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0.7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34.3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GACKET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0.8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30.0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 err="1">
                          <a:effectLst/>
                          <a:latin typeface="+mn-ea"/>
                          <a:ea typeface="+mn-ea"/>
                        </a:rPr>
                        <a:t>절연판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하절연판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1440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1.0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상절연판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480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3.0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TUBING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5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  <a:latin typeface="+mn-ea"/>
                          <a:ea typeface="+mn-ea"/>
                        </a:rPr>
                        <a:t>WASHER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12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720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6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부직포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8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480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>
                          <a:effectLst/>
                          <a:latin typeface="+mn-ea"/>
                          <a:ea typeface="+mn-ea"/>
                        </a:rPr>
                        <a:t>3.0</a:t>
                      </a:r>
                      <a:endParaRPr lang="en-US" altLang="ko-KR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37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 dirty="0">
                          <a:effectLst/>
                          <a:latin typeface="+mn-ea"/>
                          <a:ea typeface="+mn-ea"/>
                        </a:rPr>
                        <a:t>조립 합계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(4</a:t>
                      </a:r>
                      <a:r>
                        <a:rPr lang="ko-KR" altLang="en-US" sz="900" u="none" strike="noStrike" dirty="0" err="1">
                          <a:effectLst/>
                          <a:latin typeface="+mn-ea"/>
                          <a:ea typeface="+mn-ea"/>
                        </a:rPr>
                        <a:t>대기준</a:t>
                      </a:r>
                      <a:r>
                        <a:rPr lang="en-US" altLang="ko-KR" sz="900" u="none" strike="noStrike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u="none" strike="noStrike">
                          <a:effectLst/>
                          <a:latin typeface="+mn-ea"/>
                          <a:ea typeface="+mn-ea"/>
                        </a:rPr>
                        <a:t>　</a:t>
                      </a:r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493.7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2.0</a:t>
                      </a:r>
                      <a:endParaRPr lang="en-US" altLang="ko-KR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OHV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수량</a:t>
                      </a:r>
                      <a:r>
                        <a:rPr lang="en-US" altLang="ko-KR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=2</a:t>
                      </a:r>
                      <a:r>
                        <a:rPr lang="ko-KR" altLang="en-US" sz="900" u="none" strike="noStrike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대</a:t>
                      </a:r>
                      <a:endParaRPr lang="ko-KR" altLang="en-US" sz="900" b="0" i="0" u="none" strike="noStrike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4335" marR="4335" marT="4335" marB="0" anchor="ctr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881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F816E22A-ACE0-4782-B19F-4C1E505ECF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02" y="2959915"/>
            <a:ext cx="8530466" cy="27073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</a:rPr>
              <a:t>1-2. VEHICLE ROUTE &amp; CYCLE TIME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3093716" y="2053057"/>
            <a:ext cx="1584176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Lifter ( 8 Ports )</a:t>
            </a:r>
          </a:p>
        </p:txBody>
      </p:sp>
      <p:cxnSp>
        <p:nvCxnSpPr>
          <p:cNvPr id="6" name="꺾인 연결선 5"/>
          <p:cNvCxnSpPr>
            <a:cxnSpLocks/>
            <a:endCxn id="12" idx="1"/>
          </p:cNvCxnSpPr>
          <p:nvPr/>
        </p:nvCxnSpPr>
        <p:spPr bwMode="auto">
          <a:xfrm rot="5400000" flipH="1" flipV="1">
            <a:off x="2409730" y="2536937"/>
            <a:ext cx="987845" cy="380127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759562" y="2563849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회수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Line</a:t>
            </a:r>
          </a:p>
        </p:txBody>
      </p:sp>
      <p:cxnSp>
        <p:nvCxnSpPr>
          <p:cNvPr id="14" name="꺾인 연결선 13"/>
          <p:cNvCxnSpPr>
            <a:cxnSpLocks/>
            <a:endCxn id="18" idx="1"/>
          </p:cNvCxnSpPr>
          <p:nvPr/>
        </p:nvCxnSpPr>
        <p:spPr bwMode="auto">
          <a:xfrm rot="5400000" flipH="1" flipV="1">
            <a:off x="8464156" y="2802626"/>
            <a:ext cx="384650" cy="20616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477580" y="2355943"/>
            <a:ext cx="437738" cy="299065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MTL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682260" y="3488592"/>
            <a:ext cx="123929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공급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Line</a:t>
            </a:r>
          </a:p>
        </p:txBody>
      </p:sp>
      <p:cxnSp>
        <p:nvCxnSpPr>
          <p:cNvPr id="21" name="꺾인 연결선 20"/>
          <p:cNvCxnSpPr>
            <a:cxnSpLocks/>
            <a:endCxn id="23" idx="1"/>
          </p:cNvCxnSpPr>
          <p:nvPr/>
        </p:nvCxnSpPr>
        <p:spPr bwMode="auto">
          <a:xfrm rot="16200000" flipH="1">
            <a:off x="8466110" y="3421974"/>
            <a:ext cx="303441" cy="12886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30" name="꺾인 연결선 29"/>
          <p:cNvCxnSpPr>
            <a:cxnSpLocks/>
            <a:endCxn id="20" idx="2"/>
          </p:cNvCxnSpPr>
          <p:nvPr/>
        </p:nvCxnSpPr>
        <p:spPr bwMode="auto">
          <a:xfrm rot="16200000" flipV="1">
            <a:off x="584372" y="2767085"/>
            <a:ext cx="443024" cy="218869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402128" y="5920243"/>
            <a:ext cx="1424608" cy="299065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자재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STK (1Port)</a:t>
            </a:r>
          </a:p>
        </p:txBody>
      </p:sp>
      <p:cxnSp>
        <p:nvCxnSpPr>
          <p:cNvPr id="35" name="꺾인 연결선 34"/>
          <p:cNvCxnSpPr>
            <a:cxnSpLocks/>
            <a:endCxn id="36" idx="0"/>
          </p:cNvCxnSpPr>
          <p:nvPr/>
        </p:nvCxnSpPr>
        <p:spPr bwMode="auto">
          <a:xfrm>
            <a:off x="632520" y="5510663"/>
            <a:ext cx="481912" cy="40958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3A37895-4036-449B-9013-287B79769359}"/>
              </a:ext>
            </a:extLst>
          </p:cNvPr>
          <p:cNvCxnSpPr>
            <a:cxnSpLocks/>
          </p:cNvCxnSpPr>
          <p:nvPr/>
        </p:nvCxnSpPr>
        <p:spPr bwMode="auto">
          <a:xfrm>
            <a:off x="1208584" y="3222142"/>
            <a:ext cx="7416824" cy="1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6136BF90-5CB5-4721-B276-120BEAE08DAF}"/>
              </a:ext>
            </a:extLst>
          </p:cNvPr>
          <p:cNvSpPr/>
          <p:nvPr/>
        </p:nvSpPr>
        <p:spPr bwMode="auto">
          <a:xfrm>
            <a:off x="2818494" y="1412776"/>
            <a:ext cx="42857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VEHICLE 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운영 </a:t>
            </a: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b="0" kern="0" dirty="0" err="1">
                <a:solidFill>
                  <a:srgbClr val="002060"/>
                </a:solidFill>
                <a:latin typeface="+mn-ea"/>
                <a:ea typeface="+mn-ea"/>
              </a:rPr>
              <a:t>권취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+ 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조립</a:t>
            </a: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)</a:t>
            </a:r>
            <a:endParaRPr kumimoji="0" lang="en-US" altLang="ko-KR" sz="1400" b="0" kern="0" dirty="0">
              <a:solidFill>
                <a:srgbClr val="0070C0"/>
              </a:solidFill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-. Operation 2 Set / Charging 1 Set 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73EE0B5-C816-418D-81A4-50987B132620}"/>
              </a:ext>
            </a:extLst>
          </p:cNvPr>
          <p:cNvSpPr/>
          <p:nvPr/>
        </p:nvSpPr>
        <p:spPr bwMode="auto">
          <a:xfrm>
            <a:off x="4203049" y="2383829"/>
            <a:ext cx="1411167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Maintenance Branch  ( 2 Port )</a:t>
            </a:r>
          </a:p>
        </p:txBody>
      </p:sp>
      <p:cxnSp>
        <p:nvCxnSpPr>
          <p:cNvPr id="24" name="꺾인 연결선 5">
            <a:extLst>
              <a:ext uri="{FF2B5EF4-FFF2-40B4-BE49-F238E27FC236}">
                <a16:creationId xmlns:a16="http://schemas.microsoft.com/office/drawing/2014/main" id="{753661CD-491F-46B2-ABA8-FCF73B9934FA}"/>
              </a:ext>
            </a:extLst>
          </p:cNvPr>
          <p:cNvCxnSpPr>
            <a:cxnSpLocks/>
            <a:endCxn id="22" idx="1"/>
          </p:cNvCxnSpPr>
          <p:nvPr/>
        </p:nvCxnSpPr>
        <p:spPr bwMode="auto">
          <a:xfrm rot="5400000" flipH="1" flipV="1">
            <a:off x="3675155" y="2761574"/>
            <a:ext cx="725618" cy="33016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596BBC0-2E37-495D-A684-52C73C8EF8E8}"/>
              </a:ext>
            </a:extLst>
          </p:cNvPr>
          <p:cNvSpPr/>
          <p:nvPr/>
        </p:nvSpPr>
        <p:spPr bwMode="auto">
          <a:xfrm>
            <a:off x="1493018" y="2373969"/>
            <a:ext cx="1411167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</a:rPr>
              <a:t>Charging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Branch  ( 1 Port )</a:t>
            </a:r>
          </a:p>
        </p:txBody>
      </p:sp>
      <p:cxnSp>
        <p:nvCxnSpPr>
          <p:cNvPr id="34" name="꺾인 연결선 5">
            <a:extLst>
              <a:ext uri="{FF2B5EF4-FFF2-40B4-BE49-F238E27FC236}">
                <a16:creationId xmlns:a16="http://schemas.microsoft.com/office/drawing/2014/main" id="{F11B5B01-9685-42A9-ADAA-08F4D64A65DD}"/>
              </a:ext>
            </a:extLst>
          </p:cNvPr>
          <p:cNvCxnSpPr>
            <a:cxnSpLocks/>
            <a:endCxn id="33" idx="1"/>
          </p:cNvCxnSpPr>
          <p:nvPr/>
        </p:nvCxnSpPr>
        <p:spPr bwMode="auto">
          <a:xfrm rot="5400000" flipH="1" flipV="1">
            <a:off x="965124" y="2751714"/>
            <a:ext cx="725618" cy="33016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09A8D3A-8FF7-432E-A42D-28016008F9D6}"/>
              </a:ext>
            </a:extLst>
          </p:cNvPr>
          <p:cNvSpPr/>
          <p:nvPr/>
        </p:nvSpPr>
        <p:spPr bwMode="auto">
          <a:xfrm>
            <a:off x="4722232" y="6013115"/>
            <a:ext cx="1037600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회귀 구간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38" name="꺾인 연결선 5">
            <a:extLst>
              <a:ext uri="{FF2B5EF4-FFF2-40B4-BE49-F238E27FC236}">
                <a16:creationId xmlns:a16="http://schemas.microsoft.com/office/drawing/2014/main" id="{0EEB077E-4C65-4D6A-9B9C-422C72D6BE71}"/>
              </a:ext>
            </a:extLst>
          </p:cNvPr>
          <p:cNvCxnSpPr>
            <a:cxnSpLocks/>
            <a:stCxn id="37" idx="1"/>
          </p:cNvCxnSpPr>
          <p:nvPr/>
        </p:nvCxnSpPr>
        <p:spPr bwMode="auto">
          <a:xfrm rot="10800000">
            <a:off x="2904196" y="3222147"/>
            <a:ext cx="1818037" cy="297098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40" name="꺾인 연결선 5">
            <a:extLst>
              <a:ext uri="{FF2B5EF4-FFF2-40B4-BE49-F238E27FC236}">
                <a16:creationId xmlns:a16="http://schemas.microsoft.com/office/drawing/2014/main" id="{CC09BB47-BD46-471D-A39D-23BB325FEC40}"/>
              </a:ext>
            </a:extLst>
          </p:cNvPr>
          <p:cNvCxnSpPr>
            <a:cxnSpLocks/>
            <a:stCxn id="37" idx="0"/>
          </p:cNvCxnSpPr>
          <p:nvPr/>
        </p:nvCxnSpPr>
        <p:spPr bwMode="auto">
          <a:xfrm rot="16200000" flipV="1">
            <a:off x="3598009" y="4370092"/>
            <a:ext cx="2790972" cy="495074"/>
          </a:xfrm>
          <a:prstGeom prst="bentConnector3">
            <a:avLst>
              <a:gd name="adj1" fmla="val 49064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42" name="꺾인 연결선 5">
            <a:extLst>
              <a:ext uri="{FF2B5EF4-FFF2-40B4-BE49-F238E27FC236}">
                <a16:creationId xmlns:a16="http://schemas.microsoft.com/office/drawing/2014/main" id="{3387F3F3-FCAF-419B-8A44-8CE593101994}"/>
              </a:ext>
            </a:extLst>
          </p:cNvPr>
          <p:cNvCxnSpPr>
            <a:cxnSpLocks/>
            <a:stCxn id="37" idx="0"/>
          </p:cNvCxnSpPr>
          <p:nvPr/>
        </p:nvCxnSpPr>
        <p:spPr bwMode="auto">
          <a:xfrm rot="5400000" flipH="1" flipV="1">
            <a:off x="4536969" y="3967172"/>
            <a:ext cx="2750007" cy="134188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45" name="꺾인 연결선 5">
            <a:extLst>
              <a:ext uri="{FF2B5EF4-FFF2-40B4-BE49-F238E27FC236}">
                <a16:creationId xmlns:a16="http://schemas.microsoft.com/office/drawing/2014/main" id="{71A62FD2-76B7-4EDF-98DE-F63576F73065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 flipV="1">
            <a:off x="5759832" y="3254191"/>
            <a:ext cx="2700403" cy="2938944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52" name="꺾인 연결선 5">
            <a:extLst>
              <a:ext uri="{FF2B5EF4-FFF2-40B4-BE49-F238E27FC236}">
                <a16:creationId xmlns:a16="http://schemas.microsoft.com/office/drawing/2014/main" id="{D98AE0B6-1C28-495E-8FE3-36A7E8B36842}"/>
              </a:ext>
            </a:extLst>
          </p:cNvPr>
          <p:cNvCxnSpPr>
            <a:cxnSpLocks/>
            <a:endCxn id="22" idx="3"/>
          </p:cNvCxnSpPr>
          <p:nvPr/>
        </p:nvCxnSpPr>
        <p:spPr bwMode="auto">
          <a:xfrm rot="10800000">
            <a:off x="5614216" y="2563849"/>
            <a:ext cx="1994986" cy="725616"/>
          </a:xfrm>
          <a:prstGeom prst="bentConnector3">
            <a:avLst>
              <a:gd name="adj1" fmla="val -637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7" name="TextBox 26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LEFT RAIL CONFIGURATION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02598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821678" y="3981205"/>
            <a:ext cx="113704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공급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Line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69F6BE0-B235-45B5-9BE2-47CC541D2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60" y="2613972"/>
            <a:ext cx="8459759" cy="28499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</a:rPr>
              <a:t>1-2. VEHICLE ROUTE &amp; CYCLE TIME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6136553" y="5917989"/>
            <a:ext cx="1584176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Lifter ( 4 Ports )</a:t>
            </a:r>
          </a:p>
        </p:txBody>
      </p:sp>
      <p:cxnSp>
        <p:nvCxnSpPr>
          <p:cNvPr id="6" name="꺾인 연결선 5"/>
          <p:cNvCxnSpPr>
            <a:cxnSpLocks/>
            <a:endCxn id="12" idx="1"/>
          </p:cNvCxnSpPr>
          <p:nvPr/>
        </p:nvCxnSpPr>
        <p:spPr bwMode="auto">
          <a:xfrm rot="16200000" flipH="1">
            <a:off x="5239907" y="5201362"/>
            <a:ext cx="1338901" cy="45439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811816" y="5060259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회수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Line</a:t>
            </a:r>
          </a:p>
        </p:txBody>
      </p:sp>
      <p:cxnSp>
        <p:nvCxnSpPr>
          <p:cNvPr id="14" name="꺾인 연결선 13"/>
          <p:cNvCxnSpPr>
            <a:cxnSpLocks/>
            <a:endCxn id="18" idx="1"/>
          </p:cNvCxnSpPr>
          <p:nvPr/>
        </p:nvCxnSpPr>
        <p:spPr bwMode="auto">
          <a:xfrm rot="16200000" flipH="1">
            <a:off x="8484362" y="4882337"/>
            <a:ext cx="376739" cy="27817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1508541" y="5753765"/>
            <a:ext cx="437738" cy="299065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MTL</a:t>
            </a:r>
          </a:p>
        </p:txBody>
      </p:sp>
      <p:cxnSp>
        <p:nvCxnSpPr>
          <p:cNvPr id="21" name="꺾인 연결선 20"/>
          <p:cNvCxnSpPr>
            <a:cxnSpLocks/>
            <a:endCxn id="23" idx="1"/>
          </p:cNvCxnSpPr>
          <p:nvPr/>
        </p:nvCxnSpPr>
        <p:spPr bwMode="auto">
          <a:xfrm rot="5400000" flipH="1" flipV="1">
            <a:off x="8439959" y="4224426"/>
            <a:ext cx="475407" cy="28803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30" name="꺾인 연결선 29"/>
          <p:cNvCxnSpPr>
            <a:cxnSpLocks/>
            <a:endCxn id="20" idx="0"/>
          </p:cNvCxnSpPr>
          <p:nvPr/>
        </p:nvCxnSpPr>
        <p:spPr bwMode="auto">
          <a:xfrm rot="16200000" flipH="1">
            <a:off x="1204741" y="5231095"/>
            <a:ext cx="575893" cy="46944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17670" y="5800775"/>
            <a:ext cx="1424608" cy="299065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자재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STK ( 1Ports )</a:t>
            </a:r>
          </a:p>
        </p:txBody>
      </p:sp>
      <p:cxnSp>
        <p:nvCxnSpPr>
          <p:cNvPr id="35" name="꺾인 연결선 34"/>
          <p:cNvCxnSpPr>
            <a:cxnSpLocks/>
            <a:endCxn id="36" idx="0"/>
          </p:cNvCxnSpPr>
          <p:nvPr/>
        </p:nvCxnSpPr>
        <p:spPr bwMode="auto">
          <a:xfrm rot="5400000">
            <a:off x="217610" y="5288410"/>
            <a:ext cx="1024730" cy="1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3A37895-4036-449B-9013-287B79769359}"/>
              </a:ext>
            </a:extLst>
          </p:cNvPr>
          <p:cNvCxnSpPr>
            <a:cxnSpLocks/>
          </p:cNvCxnSpPr>
          <p:nvPr/>
        </p:nvCxnSpPr>
        <p:spPr bwMode="auto">
          <a:xfrm>
            <a:off x="1155950" y="4734385"/>
            <a:ext cx="7833701" cy="0"/>
          </a:xfrm>
          <a:prstGeom prst="line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FDC633F-B6E1-406F-8C55-0BEFF09B24D4}"/>
              </a:ext>
            </a:extLst>
          </p:cNvPr>
          <p:cNvSpPr/>
          <p:nvPr/>
        </p:nvSpPr>
        <p:spPr bwMode="auto">
          <a:xfrm>
            <a:off x="7087007" y="5571684"/>
            <a:ext cx="2267033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Lifter Can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전용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( 2 Ports )</a:t>
            </a:r>
          </a:p>
        </p:txBody>
      </p:sp>
      <p:cxnSp>
        <p:nvCxnSpPr>
          <p:cNvPr id="33" name="꺾인 연결선 5">
            <a:extLst>
              <a:ext uri="{FF2B5EF4-FFF2-40B4-BE49-F238E27FC236}">
                <a16:creationId xmlns:a16="http://schemas.microsoft.com/office/drawing/2014/main" id="{A7EDE43E-A6CE-4771-BB41-C4762CD876DD}"/>
              </a:ext>
            </a:extLst>
          </p:cNvPr>
          <p:cNvCxnSpPr>
            <a:cxnSpLocks/>
            <a:endCxn id="32" idx="1"/>
          </p:cNvCxnSpPr>
          <p:nvPr/>
        </p:nvCxnSpPr>
        <p:spPr bwMode="auto">
          <a:xfrm rot="16200000" flipH="1">
            <a:off x="6374642" y="5039338"/>
            <a:ext cx="1017319" cy="407412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F1E26D1-EDE5-4221-B1F0-EA81BEBD9077}"/>
              </a:ext>
            </a:extLst>
          </p:cNvPr>
          <p:cNvSpPr/>
          <p:nvPr/>
        </p:nvSpPr>
        <p:spPr bwMode="auto">
          <a:xfrm>
            <a:off x="2119287" y="5831365"/>
            <a:ext cx="1411167" cy="471383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</a:rPr>
              <a:t>Charging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Branch  ( 1 Port )</a:t>
            </a:r>
          </a:p>
        </p:txBody>
      </p:sp>
      <p:cxnSp>
        <p:nvCxnSpPr>
          <p:cNvPr id="31" name="꺾인 연결선 5">
            <a:extLst>
              <a:ext uri="{FF2B5EF4-FFF2-40B4-BE49-F238E27FC236}">
                <a16:creationId xmlns:a16="http://schemas.microsoft.com/office/drawing/2014/main" id="{33126E68-B0D3-498D-A6EB-8FFF1AB3CB9A}"/>
              </a:ext>
            </a:extLst>
          </p:cNvPr>
          <p:cNvCxnSpPr>
            <a:cxnSpLocks/>
            <a:endCxn id="29" idx="0"/>
          </p:cNvCxnSpPr>
          <p:nvPr/>
        </p:nvCxnSpPr>
        <p:spPr bwMode="auto">
          <a:xfrm>
            <a:off x="1555408" y="4919049"/>
            <a:ext cx="1269463" cy="912316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96CF67A7-B014-4271-986D-07A85E59E369}"/>
              </a:ext>
            </a:extLst>
          </p:cNvPr>
          <p:cNvSpPr/>
          <p:nvPr/>
        </p:nvSpPr>
        <p:spPr bwMode="auto">
          <a:xfrm>
            <a:off x="5241032" y="2168152"/>
            <a:ext cx="1037600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회귀 구간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38" name="꺾인 연결선 5">
            <a:extLst>
              <a:ext uri="{FF2B5EF4-FFF2-40B4-BE49-F238E27FC236}">
                <a16:creationId xmlns:a16="http://schemas.microsoft.com/office/drawing/2014/main" id="{E4A1F9AD-8CC9-4C84-9C8E-5F256B0AEAC2}"/>
              </a:ext>
            </a:extLst>
          </p:cNvPr>
          <p:cNvCxnSpPr>
            <a:cxnSpLocks/>
            <a:stCxn id="37" idx="1"/>
          </p:cNvCxnSpPr>
          <p:nvPr/>
        </p:nvCxnSpPr>
        <p:spPr bwMode="auto">
          <a:xfrm rot="10800000" flipV="1">
            <a:off x="3296816" y="2348171"/>
            <a:ext cx="1944216" cy="227840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41" name="꺾인 연결선 5">
            <a:extLst>
              <a:ext uri="{FF2B5EF4-FFF2-40B4-BE49-F238E27FC236}">
                <a16:creationId xmlns:a16="http://schemas.microsoft.com/office/drawing/2014/main" id="{17EF897F-9CC7-467B-9A4F-801A1F5AEE6C}"/>
              </a:ext>
            </a:extLst>
          </p:cNvPr>
          <p:cNvCxnSpPr>
            <a:cxnSpLocks/>
            <a:stCxn id="37" idx="2"/>
          </p:cNvCxnSpPr>
          <p:nvPr/>
        </p:nvCxnSpPr>
        <p:spPr bwMode="auto">
          <a:xfrm rot="5400000">
            <a:off x="4710641" y="3577383"/>
            <a:ext cx="2098383" cy="127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43" name="꺾인 연결선 5">
            <a:extLst>
              <a:ext uri="{FF2B5EF4-FFF2-40B4-BE49-F238E27FC236}">
                <a16:creationId xmlns:a16="http://schemas.microsoft.com/office/drawing/2014/main" id="{4985D589-D972-4A3C-AA49-F4E94C1FBDB9}"/>
              </a:ext>
            </a:extLst>
          </p:cNvPr>
          <p:cNvCxnSpPr>
            <a:cxnSpLocks/>
            <a:stCxn id="37" idx="3"/>
          </p:cNvCxnSpPr>
          <p:nvPr/>
        </p:nvCxnSpPr>
        <p:spPr bwMode="auto">
          <a:xfrm>
            <a:off x="6278632" y="2348172"/>
            <a:ext cx="2208229" cy="230043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AEA08A91-0130-4823-BE02-2E2D03B91B0A}"/>
              </a:ext>
            </a:extLst>
          </p:cNvPr>
          <p:cNvSpPr/>
          <p:nvPr/>
        </p:nvSpPr>
        <p:spPr bwMode="auto">
          <a:xfrm>
            <a:off x="3984331" y="5681440"/>
            <a:ext cx="1411167" cy="360040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Maintenance Branch  ( 2 Ports )</a:t>
            </a:r>
          </a:p>
        </p:txBody>
      </p:sp>
      <p:cxnSp>
        <p:nvCxnSpPr>
          <p:cNvPr id="49" name="꺾인 연결선 5">
            <a:extLst>
              <a:ext uri="{FF2B5EF4-FFF2-40B4-BE49-F238E27FC236}">
                <a16:creationId xmlns:a16="http://schemas.microsoft.com/office/drawing/2014/main" id="{9A9BAA22-0E79-4F7B-B0A1-CAA0731845EF}"/>
              </a:ext>
            </a:extLst>
          </p:cNvPr>
          <p:cNvCxnSpPr>
            <a:cxnSpLocks/>
            <a:endCxn id="48" idx="0"/>
          </p:cNvCxnSpPr>
          <p:nvPr/>
        </p:nvCxnSpPr>
        <p:spPr bwMode="auto">
          <a:xfrm rot="5400000">
            <a:off x="4402574" y="5206391"/>
            <a:ext cx="762391" cy="18770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59" name="꺾인 연결선 5">
            <a:extLst>
              <a:ext uri="{FF2B5EF4-FFF2-40B4-BE49-F238E27FC236}">
                <a16:creationId xmlns:a16="http://schemas.microsoft.com/office/drawing/2014/main" id="{C76DCBAA-F076-4E2E-8723-0B2B50873351}"/>
              </a:ext>
            </a:extLst>
          </p:cNvPr>
          <p:cNvCxnSpPr>
            <a:cxnSpLocks/>
            <a:endCxn id="48" idx="0"/>
          </p:cNvCxnSpPr>
          <p:nvPr/>
        </p:nvCxnSpPr>
        <p:spPr bwMode="auto">
          <a:xfrm rot="5400000">
            <a:off x="4224086" y="5098757"/>
            <a:ext cx="1048513" cy="11685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6136BF90-5CB5-4721-B276-120BEAE08DAF}"/>
              </a:ext>
            </a:extLst>
          </p:cNvPr>
          <p:cNvSpPr/>
          <p:nvPr/>
        </p:nvSpPr>
        <p:spPr bwMode="auto">
          <a:xfrm>
            <a:off x="2818494" y="1412776"/>
            <a:ext cx="42857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VEHICLE 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운영 </a:t>
            </a: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b="0" kern="0" dirty="0" err="1">
                <a:solidFill>
                  <a:srgbClr val="002060"/>
                </a:solidFill>
                <a:latin typeface="+mn-ea"/>
                <a:ea typeface="+mn-ea"/>
              </a:rPr>
              <a:t>권취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+ CAN)</a:t>
            </a:r>
            <a:endParaRPr kumimoji="0" lang="en-US" altLang="ko-KR" sz="1400" b="0" kern="0" dirty="0">
              <a:solidFill>
                <a:srgbClr val="0070C0"/>
              </a:solidFill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-. Operation 3 Set / Charging 1 Set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RIGHT RAIL CONFIGURATION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9235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</a:rPr>
              <a:t>1-2. VEHICLE ROUTE &amp; CYCLE TIME 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GENERAL DESCRIPTION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F3A4DC5-74EA-4750-A1DB-966E3975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022" y="2060848"/>
            <a:ext cx="7764394" cy="4176464"/>
          </a:xfrm>
          <a:prstGeom prst="rect">
            <a:avLst/>
          </a:prstGeom>
        </p:spPr>
      </p:pic>
      <p:sp>
        <p:nvSpPr>
          <p:cNvPr id="34" name="직사각형 33">
            <a:extLst>
              <a:ext uri="{FF2B5EF4-FFF2-40B4-BE49-F238E27FC236}">
                <a16:creationId xmlns:a16="http://schemas.microsoft.com/office/drawing/2014/main" id="{2EBA7475-220B-45E2-9254-40D91FB6E8F6}"/>
              </a:ext>
            </a:extLst>
          </p:cNvPr>
          <p:cNvSpPr/>
          <p:nvPr/>
        </p:nvSpPr>
        <p:spPr bwMode="auto">
          <a:xfrm>
            <a:off x="601028" y="3356992"/>
            <a:ext cx="75157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Tray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공급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42" name="꺾인 연결선 20">
            <a:extLst>
              <a:ext uri="{FF2B5EF4-FFF2-40B4-BE49-F238E27FC236}">
                <a16:creationId xmlns:a16="http://schemas.microsoft.com/office/drawing/2014/main" id="{7F2EAD07-2C39-4387-ADB1-2090C5E5FB94}"/>
              </a:ext>
            </a:extLst>
          </p:cNvPr>
          <p:cNvCxnSpPr>
            <a:cxnSpLocks/>
            <a:endCxn id="34" idx="3"/>
          </p:cNvCxnSpPr>
          <p:nvPr/>
        </p:nvCxnSpPr>
        <p:spPr bwMode="auto">
          <a:xfrm rot="10800000">
            <a:off x="1352600" y="3506526"/>
            <a:ext cx="2520280" cy="714563"/>
          </a:xfrm>
          <a:prstGeom prst="bentConnector3">
            <a:avLst>
              <a:gd name="adj1" fmla="val -103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A4E765AB-311E-43B2-BA7A-C537B1D7E0F8}"/>
              </a:ext>
            </a:extLst>
          </p:cNvPr>
          <p:cNvSpPr/>
          <p:nvPr/>
        </p:nvSpPr>
        <p:spPr bwMode="auto">
          <a:xfrm>
            <a:off x="704528" y="4370623"/>
            <a:ext cx="75157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Tray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회수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46" name="꺾인 연결선 20">
            <a:extLst>
              <a:ext uri="{FF2B5EF4-FFF2-40B4-BE49-F238E27FC236}">
                <a16:creationId xmlns:a16="http://schemas.microsoft.com/office/drawing/2014/main" id="{954FE9E5-5EBE-4BE7-9F10-F74796AB3983}"/>
              </a:ext>
            </a:extLst>
          </p:cNvPr>
          <p:cNvCxnSpPr>
            <a:cxnSpLocks/>
            <a:endCxn id="45" idx="3"/>
          </p:cNvCxnSpPr>
          <p:nvPr/>
        </p:nvCxnSpPr>
        <p:spPr bwMode="auto">
          <a:xfrm rot="10800000" flipV="1">
            <a:off x="1456100" y="4221088"/>
            <a:ext cx="1264652" cy="29906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83E1B52F-4FC2-4285-B7A3-4AB138135C67}"/>
              </a:ext>
            </a:extLst>
          </p:cNvPr>
          <p:cNvSpPr/>
          <p:nvPr/>
        </p:nvSpPr>
        <p:spPr bwMode="auto">
          <a:xfrm>
            <a:off x="488504" y="3686360"/>
            <a:ext cx="93296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Lifter</a:t>
            </a:r>
          </a:p>
        </p:txBody>
      </p:sp>
      <p:cxnSp>
        <p:nvCxnSpPr>
          <p:cNvPr id="50" name="꺾인 연결선 20">
            <a:extLst>
              <a:ext uri="{FF2B5EF4-FFF2-40B4-BE49-F238E27FC236}">
                <a16:creationId xmlns:a16="http://schemas.microsoft.com/office/drawing/2014/main" id="{E9B53E32-5CA1-4BCE-B166-78B00E3DF658}"/>
              </a:ext>
            </a:extLst>
          </p:cNvPr>
          <p:cNvCxnSpPr>
            <a:cxnSpLocks/>
            <a:endCxn id="47" idx="3"/>
          </p:cNvCxnSpPr>
          <p:nvPr/>
        </p:nvCxnSpPr>
        <p:spPr bwMode="auto">
          <a:xfrm rot="10800000">
            <a:off x="1421466" y="3835893"/>
            <a:ext cx="1875350" cy="355390"/>
          </a:xfrm>
          <a:prstGeom prst="bentConnector3">
            <a:avLst>
              <a:gd name="adj1" fmla="val -152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51" name="화살표: 아래쪽 50">
            <a:extLst>
              <a:ext uri="{FF2B5EF4-FFF2-40B4-BE49-F238E27FC236}">
                <a16:creationId xmlns:a16="http://schemas.microsoft.com/office/drawing/2014/main" id="{792F29E2-D641-42B5-A20C-6019D17057C8}"/>
              </a:ext>
            </a:extLst>
          </p:cNvPr>
          <p:cNvSpPr/>
          <p:nvPr/>
        </p:nvSpPr>
        <p:spPr>
          <a:xfrm rot="10800000">
            <a:off x="3694028" y="5912494"/>
            <a:ext cx="288032" cy="474352"/>
          </a:xfrm>
          <a:prstGeom prst="downArrow">
            <a:avLst/>
          </a:prstGeom>
          <a:solidFill>
            <a:srgbClr val="FF66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54" name="화살표: 아래쪽 53">
            <a:extLst>
              <a:ext uri="{FF2B5EF4-FFF2-40B4-BE49-F238E27FC236}">
                <a16:creationId xmlns:a16="http://schemas.microsoft.com/office/drawing/2014/main" id="{0E8C467E-D41D-4DDA-B6DB-B6697AE953D4}"/>
              </a:ext>
            </a:extLst>
          </p:cNvPr>
          <p:cNvSpPr/>
          <p:nvPr/>
        </p:nvSpPr>
        <p:spPr>
          <a:xfrm>
            <a:off x="2606168" y="5912494"/>
            <a:ext cx="288032" cy="474352"/>
          </a:xfrm>
          <a:prstGeom prst="downArrow">
            <a:avLst/>
          </a:prstGeom>
          <a:solidFill>
            <a:srgbClr val="FF66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136BF90-5CB5-4721-B276-120BEAE08DAF}"/>
              </a:ext>
            </a:extLst>
          </p:cNvPr>
          <p:cNvSpPr/>
          <p:nvPr/>
        </p:nvSpPr>
        <p:spPr bwMode="auto">
          <a:xfrm>
            <a:off x="2818494" y="1412776"/>
            <a:ext cx="42857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1" fontAlgn="auto" latin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2060"/>
                </a:solidFill>
                <a:latin typeface="+mn-ea"/>
                <a:ea typeface="+mn-ea"/>
              </a:rPr>
              <a:t>OHV RAIL CONCEPT &amp; VEHICLE </a:t>
            </a:r>
            <a:r>
              <a:rPr kumimoji="0" lang="ko-KR" altLang="en-US" sz="1400" b="0" kern="0" dirty="0">
                <a:solidFill>
                  <a:srgbClr val="002060"/>
                </a:solidFill>
                <a:latin typeface="+mn-ea"/>
                <a:ea typeface="+mn-ea"/>
              </a:rPr>
              <a:t>상공위치</a:t>
            </a:r>
            <a:endParaRPr kumimoji="0" lang="en-US" altLang="ko-KR" sz="1400" b="0" kern="0" dirty="0">
              <a:solidFill>
                <a:srgbClr val="0070C0"/>
              </a:solidFill>
              <a:latin typeface="+mn-ea"/>
              <a:ea typeface="+mn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-. VEHICLE PASS LINE : 2,135mm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RAIL CONCEPT &amp; VEHICLE POSITION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0790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3CDDBD59-1D48-479B-A194-28819EA3B1F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23978" y="1196752"/>
            <a:ext cx="4456999" cy="28691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2-1. </a:t>
            </a:r>
            <a:r>
              <a:rPr lang="en-US" altLang="ko-KR" sz="1600" kern="0" dirty="0">
                <a:solidFill>
                  <a:schemeClr val="accent1"/>
                </a:solidFill>
                <a:latin typeface="+mn-ea"/>
                <a:ea typeface="+mn-ea"/>
              </a:rPr>
              <a:t>OHV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SYSTEM CONFIGURATION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32" y="999195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 Layout &amp; Unit Configuration</a:t>
            </a:r>
            <a:endParaRPr lang="ko-KR" altLang="en-US" sz="14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488889" y="4683551"/>
            <a:ext cx="158417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SAFETY FENCE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7962343" y="836712"/>
            <a:ext cx="1296144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VEHICLE RAIL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4304928" y="3102281"/>
            <a:ext cx="1296144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VEHICLE</a:t>
            </a:r>
          </a:p>
        </p:txBody>
      </p:sp>
      <p:cxnSp>
        <p:nvCxnSpPr>
          <p:cNvPr id="12" name="꺾인 연결선 11"/>
          <p:cNvCxnSpPr>
            <a:endCxn id="11" idx="3"/>
          </p:cNvCxnSpPr>
          <p:nvPr/>
        </p:nvCxnSpPr>
        <p:spPr bwMode="auto">
          <a:xfrm rot="5400000">
            <a:off x="5063770" y="2570496"/>
            <a:ext cx="1218620" cy="14401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ysDot"/>
            <a:round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</p:cxnSp>
      <p:cxnSp>
        <p:nvCxnSpPr>
          <p:cNvPr id="14" name="꺾인 연결선 13"/>
          <p:cNvCxnSpPr>
            <a:endCxn id="7" idx="1"/>
          </p:cNvCxnSpPr>
          <p:nvPr/>
        </p:nvCxnSpPr>
        <p:spPr bwMode="auto">
          <a:xfrm rot="16200000" flipH="1">
            <a:off x="7946071" y="4290265"/>
            <a:ext cx="941621" cy="144016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ysDot"/>
            <a:round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</p:cxnSp>
      <p:cxnSp>
        <p:nvCxnSpPr>
          <p:cNvPr id="16" name="꺾인 연결선 15"/>
          <p:cNvCxnSpPr>
            <a:cxnSpLocks/>
            <a:endCxn id="10" idx="1"/>
          </p:cNvCxnSpPr>
          <p:nvPr/>
        </p:nvCxnSpPr>
        <p:spPr bwMode="auto">
          <a:xfrm rot="5400000" flipH="1" flipV="1">
            <a:off x="7186272" y="1572810"/>
            <a:ext cx="1362635" cy="189507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ysDot"/>
            <a:round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7013284" y="1024846"/>
            <a:ext cx="64807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YOKE</a:t>
            </a:r>
          </a:p>
        </p:txBody>
      </p:sp>
      <p:cxnSp>
        <p:nvCxnSpPr>
          <p:cNvPr id="21" name="꺾인 연결선 20"/>
          <p:cNvCxnSpPr>
            <a:endCxn id="18" idx="1"/>
          </p:cNvCxnSpPr>
          <p:nvPr/>
        </p:nvCxnSpPr>
        <p:spPr bwMode="auto">
          <a:xfrm rot="5400000" flipH="1" flipV="1">
            <a:off x="6692007" y="1279633"/>
            <a:ext cx="426531" cy="216024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ysDot"/>
            <a:round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A251446-7DA4-4D7B-B78A-E08BF9512E22}"/>
              </a:ext>
            </a:extLst>
          </p:cNvPr>
          <p:cNvSpPr/>
          <p:nvPr/>
        </p:nvSpPr>
        <p:spPr bwMode="auto">
          <a:xfrm>
            <a:off x="8465840" y="1287475"/>
            <a:ext cx="1440160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CEILING SUPPORT</a:t>
            </a:r>
          </a:p>
        </p:txBody>
      </p:sp>
      <p:cxnSp>
        <p:nvCxnSpPr>
          <p:cNvPr id="24" name="꺾인 연결선 23"/>
          <p:cNvCxnSpPr>
            <a:endCxn id="22" idx="1"/>
          </p:cNvCxnSpPr>
          <p:nvPr/>
        </p:nvCxnSpPr>
        <p:spPr bwMode="auto">
          <a:xfrm rot="5400000" flipH="1" flipV="1">
            <a:off x="8134908" y="1551917"/>
            <a:ext cx="445841" cy="216024"/>
          </a:xfrm>
          <a:prstGeom prst="bentConnector2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ysDot"/>
            <a:round/>
            <a:headEnd type="oval" w="sm" len="sm"/>
            <a:tailEnd type="oval" w="sm" len="sm"/>
          </a:ln>
          <a:effectLst>
            <a:glow rad="25400">
              <a:schemeClr val="bg1"/>
            </a:glow>
          </a:effectLst>
        </p:spPr>
      </p:cxnSp>
      <p:sp>
        <p:nvSpPr>
          <p:cNvPr id="19" name="TextBox 18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B10C321-6566-472C-AF03-3C8CD925C88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92560" y="1628800"/>
            <a:ext cx="6726471" cy="475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606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4808984" y="2996952"/>
            <a:ext cx="3888432" cy="184666"/>
          </a:xfrm>
          <a:prstGeom prst="rect">
            <a:avLst/>
          </a:prstGeom>
        </p:spPr>
        <p:txBody>
          <a:bodyPr wrap="square" lIns="72000" tIns="0" rIns="0" bIns="0" rtlCol="0" anchor="t" anchorCtr="0">
            <a:spAutoFit/>
          </a:bodyPr>
          <a:lstStyle/>
          <a:p>
            <a:pPr defTabSz="912813" eaLnBrk="0" latinLnBrk="0" hangingPunct="0">
              <a:spcBef>
                <a:spcPct val="20000"/>
              </a:spcBef>
            </a:pPr>
            <a:r>
              <a:rPr lang="en-US" altLang="ko-KR" kern="0" dirty="0">
                <a:solidFill>
                  <a:srgbClr val="002060"/>
                </a:solidFill>
                <a:latin typeface="+mn-ea"/>
                <a:ea typeface="+mn-ea"/>
              </a:rPr>
              <a:t>※</a:t>
            </a:r>
            <a:r>
              <a:rPr lang="ko-KR" altLang="en-US" kern="0" dirty="0">
                <a:solidFill>
                  <a:srgbClr val="002060"/>
                </a:solidFill>
                <a:latin typeface="+mn-ea"/>
                <a:ea typeface="+mn-ea"/>
              </a:rPr>
              <a:t> </a:t>
            </a:r>
            <a:r>
              <a:rPr lang="en-US" altLang="ko-KR" kern="0" dirty="0">
                <a:solidFill>
                  <a:srgbClr val="002060"/>
                </a:solidFill>
                <a:latin typeface="+mn-ea"/>
                <a:ea typeface="+mn-ea"/>
              </a:rPr>
              <a:t>Straight Rail Level (Flatness) </a:t>
            </a:r>
            <a:r>
              <a:rPr lang="en-US" altLang="ko-KR" b="0" kern="0" dirty="0">
                <a:solidFill>
                  <a:srgbClr val="002060"/>
                </a:solidFill>
                <a:latin typeface="+mn-ea"/>
                <a:ea typeface="+mn-ea"/>
              </a:rPr>
              <a:t>: ± 0.2mm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D2B846A-1882-42F3-8E22-686C23A0FA4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4486" y="1955353"/>
            <a:ext cx="4781590" cy="47360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1" name="직사각형 20">
            <a:extLst>
              <a:ext uri="{FF2B5EF4-FFF2-40B4-BE49-F238E27FC236}">
                <a16:creationId xmlns:a16="http://schemas.microsoft.com/office/drawing/2014/main" id="{2619F456-A773-4E66-BD7A-93F51B788793}"/>
              </a:ext>
            </a:extLst>
          </p:cNvPr>
          <p:cNvSpPr/>
          <p:nvPr/>
        </p:nvSpPr>
        <p:spPr bwMode="auto">
          <a:xfrm>
            <a:off x="-295" y="5659349"/>
            <a:ext cx="1558624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r" latinLnBrk="0"/>
            <a:r>
              <a:rPr kumimoji="0" lang="en-US" altLang="ko-KR" sz="1000" b="0" dirty="0" err="1">
                <a:solidFill>
                  <a:srgbClr val="0070C0"/>
                </a:solidFill>
                <a:ea typeface="맑은 고딕" panose="020B0503020000020004" pitchFamily="50" charset="-127"/>
              </a:rPr>
              <a:t>Safty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Fence SUS PIPE</a:t>
            </a:r>
          </a:p>
        </p:txBody>
      </p:sp>
      <p:cxnSp>
        <p:nvCxnSpPr>
          <p:cNvPr id="22" name="꺾인 연결선 4">
            <a:extLst>
              <a:ext uri="{FF2B5EF4-FFF2-40B4-BE49-F238E27FC236}">
                <a16:creationId xmlns:a16="http://schemas.microsoft.com/office/drawing/2014/main" id="{4F7BBC5A-06E7-4BB7-B961-03F925742F0C}"/>
              </a:ext>
            </a:extLst>
          </p:cNvPr>
          <p:cNvCxnSpPr>
            <a:cxnSpLocks/>
            <a:endCxn id="21" idx="3"/>
          </p:cNvCxnSpPr>
          <p:nvPr/>
        </p:nvCxnSpPr>
        <p:spPr bwMode="auto">
          <a:xfrm rot="5400000">
            <a:off x="1554110" y="5327315"/>
            <a:ext cx="450783" cy="44234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566A23BF-7342-4D6B-A071-69EBA9281373}"/>
              </a:ext>
            </a:extLst>
          </p:cNvPr>
          <p:cNvSpPr/>
          <p:nvPr/>
        </p:nvSpPr>
        <p:spPr bwMode="auto">
          <a:xfrm>
            <a:off x="2278264" y="1733948"/>
            <a:ext cx="1584176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OHT Rail(</a:t>
            </a:r>
            <a:r>
              <a:rPr kumimoji="0" lang="ko-KR" altLang="en-US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압출 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Profile)</a:t>
            </a:r>
          </a:p>
        </p:txBody>
      </p:sp>
      <p:cxnSp>
        <p:nvCxnSpPr>
          <p:cNvPr id="26" name="꺾인 연결선 30">
            <a:extLst>
              <a:ext uri="{FF2B5EF4-FFF2-40B4-BE49-F238E27FC236}">
                <a16:creationId xmlns:a16="http://schemas.microsoft.com/office/drawing/2014/main" id="{82A4D62D-79E0-4580-B940-0446F5D0EE55}"/>
              </a:ext>
            </a:extLst>
          </p:cNvPr>
          <p:cNvCxnSpPr>
            <a:endCxn id="24" idx="1"/>
          </p:cNvCxnSpPr>
          <p:nvPr/>
        </p:nvCxnSpPr>
        <p:spPr bwMode="auto">
          <a:xfrm rot="5400000" flipH="1" flipV="1">
            <a:off x="1746689" y="2138478"/>
            <a:ext cx="821575" cy="24157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D0F1E2C-38C4-4E48-8488-C86E297DDD57}"/>
              </a:ext>
            </a:extLst>
          </p:cNvPr>
          <p:cNvSpPr/>
          <p:nvPr/>
        </p:nvSpPr>
        <p:spPr bwMode="auto">
          <a:xfrm>
            <a:off x="56185" y="6240619"/>
            <a:ext cx="1558624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r" latinLnBrk="0"/>
            <a:r>
              <a:rPr kumimoji="0" lang="en-US" altLang="ko-KR" sz="1000" b="0" dirty="0" err="1">
                <a:solidFill>
                  <a:srgbClr val="0070C0"/>
                </a:solidFill>
                <a:ea typeface="맑은 고딕" panose="020B0503020000020004" pitchFamily="50" charset="-127"/>
              </a:rPr>
              <a:t>Safty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Mesh</a:t>
            </a:r>
            <a:r>
              <a:rPr kumimoji="0" lang="ko-KR" altLang="en-US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망</a:t>
            </a:r>
            <a:endParaRPr kumimoji="0" lang="en-US" altLang="ko-KR" sz="10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30" name="꺾인 연결선 20">
            <a:extLst>
              <a:ext uri="{FF2B5EF4-FFF2-40B4-BE49-F238E27FC236}">
                <a16:creationId xmlns:a16="http://schemas.microsoft.com/office/drawing/2014/main" id="{6D552BB0-3D74-41FF-BF45-1CB31CE940F3}"/>
              </a:ext>
            </a:extLst>
          </p:cNvPr>
          <p:cNvCxnSpPr>
            <a:cxnSpLocks/>
            <a:endCxn id="27" idx="3"/>
          </p:cNvCxnSpPr>
          <p:nvPr/>
        </p:nvCxnSpPr>
        <p:spPr bwMode="auto">
          <a:xfrm rot="10800000" flipV="1">
            <a:off x="1614810" y="5919794"/>
            <a:ext cx="745903" cy="435354"/>
          </a:xfrm>
          <a:prstGeom prst="bentConnector3">
            <a:avLst>
              <a:gd name="adj1" fmla="val 21883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B4457F0-92B4-4AD9-A19E-A59594A9B87D}"/>
              </a:ext>
            </a:extLst>
          </p:cNvPr>
          <p:cNvSpPr/>
          <p:nvPr/>
        </p:nvSpPr>
        <p:spPr bwMode="auto">
          <a:xfrm>
            <a:off x="2977450" y="2081430"/>
            <a:ext cx="1872208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Parallel Rail </a:t>
            </a:r>
            <a:r>
              <a:rPr kumimoji="0" lang="ko-KR" altLang="en-US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고정 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Support</a:t>
            </a:r>
          </a:p>
        </p:txBody>
      </p:sp>
      <p:cxnSp>
        <p:nvCxnSpPr>
          <p:cNvPr id="32" name="꺾인 연결선 26">
            <a:extLst>
              <a:ext uri="{FF2B5EF4-FFF2-40B4-BE49-F238E27FC236}">
                <a16:creationId xmlns:a16="http://schemas.microsoft.com/office/drawing/2014/main" id="{85AEE09E-FB01-4337-8C14-831498AF44F2}"/>
              </a:ext>
            </a:extLst>
          </p:cNvPr>
          <p:cNvCxnSpPr>
            <a:cxnSpLocks/>
            <a:endCxn id="31" idx="1"/>
          </p:cNvCxnSpPr>
          <p:nvPr/>
        </p:nvCxnSpPr>
        <p:spPr bwMode="auto">
          <a:xfrm rot="5400000" flipH="1" flipV="1">
            <a:off x="2525334" y="2402992"/>
            <a:ext cx="659148" cy="245083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33" name="꺾인 연결선 33">
            <a:extLst>
              <a:ext uri="{FF2B5EF4-FFF2-40B4-BE49-F238E27FC236}">
                <a16:creationId xmlns:a16="http://schemas.microsoft.com/office/drawing/2014/main" id="{3833BF6B-F49C-41A3-941B-FDBBC289929B}"/>
              </a:ext>
            </a:extLst>
          </p:cNvPr>
          <p:cNvCxnSpPr>
            <a:cxnSpLocks/>
          </p:cNvCxnSpPr>
          <p:nvPr/>
        </p:nvCxnSpPr>
        <p:spPr bwMode="auto">
          <a:xfrm rot="5400000" flipH="1" flipV="1">
            <a:off x="3672825" y="2792072"/>
            <a:ext cx="425223" cy="26292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06649DC-D9A2-44EE-B538-C1FC0C13F875}"/>
              </a:ext>
            </a:extLst>
          </p:cNvPr>
          <p:cNvSpPr/>
          <p:nvPr/>
        </p:nvSpPr>
        <p:spPr bwMode="auto">
          <a:xfrm>
            <a:off x="3404828" y="2420889"/>
            <a:ext cx="1224136" cy="290031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Ceiling Support</a:t>
            </a:r>
          </a:p>
        </p:txBody>
      </p:sp>
      <p:graphicFrame>
        <p:nvGraphicFramePr>
          <p:cNvPr id="35" name="표 34">
            <a:extLst>
              <a:ext uri="{FF2B5EF4-FFF2-40B4-BE49-F238E27FC236}">
                <a16:creationId xmlns:a16="http://schemas.microsoft.com/office/drawing/2014/main" id="{0DB371A7-EBAE-4500-90D5-037730852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8228012"/>
              </p:ext>
            </p:extLst>
          </p:nvPr>
        </p:nvGraphicFramePr>
        <p:xfrm>
          <a:off x="4880992" y="1499239"/>
          <a:ext cx="4824536" cy="1425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SPECIFICATION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REMARK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141">
                <a:tc rowSpan="4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RAIL &amp; </a:t>
                      </a:r>
                    </a:p>
                    <a:p>
                      <a:pPr algn="ctr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SAFTY FENCE</a:t>
                      </a: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Driving Rail : AL6061 </a:t>
                      </a:r>
                      <a:r>
                        <a:rPr kumimoji="0" lang="ko-KR" altLang="en-US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압출 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Profile</a:t>
                      </a:r>
                      <a:endParaRPr kumimoji="0" lang="ko-KR" altLang="en-US" sz="9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141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Parallel Rail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고정 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Support : Standard Yoke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141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Ceiling Support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: AL6061 </a:t>
                      </a:r>
                      <a:r>
                        <a:rPr kumimoji="0" lang="ko-KR" altLang="en-US" sz="900" kern="1200" baseline="0" dirty="0" err="1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사출품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141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900" kern="1200" dirty="0" err="1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Safty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 Fence : SUS Pipe &amp; Mesh </a:t>
                      </a:r>
                      <a:r>
                        <a:rPr kumimoji="0" lang="ko-KR" altLang="en-US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망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2-1. </a:t>
            </a:r>
            <a:r>
              <a:rPr lang="en-US" altLang="ko-KR" sz="1600" kern="0" dirty="0">
                <a:solidFill>
                  <a:schemeClr val="accent1"/>
                </a:solidFill>
                <a:latin typeface="+mn-ea"/>
                <a:ea typeface="+mn-ea"/>
              </a:rPr>
              <a:t>OHV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SYSTEM CONFIGURATION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32" y="999195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 Rail &amp; Safety Fence Unit (Concept)</a:t>
            </a:r>
            <a:endParaRPr lang="ko-KR" altLang="en-US" sz="14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32812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126EC62-33A1-4CDF-AEEA-C87C314617A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203" y="1794422"/>
            <a:ext cx="3238726" cy="29841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0840E1E-20FF-461A-8D92-E23CA738809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41032" y="4149080"/>
            <a:ext cx="2896799" cy="1887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왼쪽/오른쪽 화살표 41"/>
          <p:cNvSpPr/>
          <p:nvPr/>
        </p:nvSpPr>
        <p:spPr>
          <a:xfrm rot="17497829">
            <a:off x="121860" y="4037897"/>
            <a:ext cx="1512168" cy="729474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0000CC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>
              <a:rot lat="18926383" lon="19567817" rev="20732823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b="0" kern="0" dirty="0">
                <a:solidFill>
                  <a:prstClr val="white"/>
                </a:solidFill>
                <a:latin typeface="맑은 고딕"/>
                <a:ea typeface="맑은 고딕"/>
              </a:rPr>
              <a:t>Tray </a:t>
            </a:r>
            <a:r>
              <a:rPr lang="ko-KR" altLang="en-US" b="0" kern="0" dirty="0">
                <a:solidFill>
                  <a:prstClr val="white"/>
                </a:solidFill>
                <a:latin typeface="맑은 고딕"/>
                <a:ea typeface="맑은 고딕"/>
              </a:rPr>
              <a:t>투입 </a:t>
            </a:r>
            <a:r>
              <a:rPr lang="en-US" altLang="ko-KR" b="0" kern="0" dirty="0">
                <a:solidFill>
                  <a:prstClr val="white"/>
                </a:solidFill>
                <a:latin typeface="맑은 고딕"/>
                <a:ea typeface="맑은 고딕"/>
              </a:rPr>
              <a:t>&amp; </a:t>
            </a:r>
            <a:r>
              <a:rPr lang="ko-KR" altLang="en-US" b="0" kern="0" dirty="0">
                <a:solidFill>
                  <a:prstClr val="white"/>
                </a:solidFill>
                <a:latin typeface="맑은 고딕"/>
                <a:ea typeface="맑은 고딕"/>
              </a:rPr>
              <a:t>배출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72480" y="5583665"/>
            <a:ext cx="4248472" cy="221599"/>
          </a:xfrm>
          <a:prstGeom prst="rect">
            <a:avLst/>
          </a:prstGeom>
        </p:spPr>
        <p:txBody>
          <a:bodyPr wrap="square" lIns="72000" tIns="0" rIns="0" bIns="0" rtlCol="0" anchor="t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kern="0" dirty="0">
                <a:solidFill>
                  <a:schemeClr val="accent2"/>
                </a:solidFill>
                <a:latin typeface="+mj-ea"/>
                <a:ea typeface="+mj-ea"/>
              </a:rPr>
              <a:t>※</a:t>
            </a:r>
            <a:r>
              <a:rPr lang="ko-KR" altLang="en-US" kern="0" dirty="0">
                <a:solidFill>
                  <a:schemeClr val="accent2"/>
                </a:solidFill>
                <a:latin typeface="+mj-ea"/>
                <a:ea typeface="+mj-ea"/>
              </a:rPr>
              <a:t> </a:t>
            </a:r>
            <a:r>
              <a:rPr lang="en-US" altLang="ko-KR" kern="0" dirty="0">
                <a:solidFill>
                  <a:schemeClr val="accent2"/>
                </a:solidFill>
                <a:latin typeface="+mj-ea"/>
                <a:ea typeface="+mj-ea"/>
              </a:rPr>
              <a:t>Drive Wheel </a:t>
            </a:r>
            <a:r>
              <a:rPr lang="ko-KR" altLang="en-US" kern="0" dirty="0">
                <a:solidFill>
                  <a:schemeClr val="accent2"/>
                </a:solidFill>
                <a:latin typeface="+mj-ea"/>
                <a:ea typeface="+mj-ea"/>
              </a:rPr>
              <a:t>교체주기 </a:t>
            </a:r>
            <a:r>
              <a:rPr lang="en-US" altLang="ko-KR" kern="0" dirty="0">
                <a:solidFill>
                  <a:schemeClr val="accent2"/>
                </a:solidFill>
                <a:latin typeface="+mj-ea"/>
                <a:ea typeface="+mj-ea"/>
              </a:rPr>
              <a:t>: 6</a:t>
            </a:r>
            <a:r>
              <a:rPr lang="ko-KR" altLang="en-US" kern="0" dirty="0">
                <a:solidFill>
                  <a:schemeClr val="accent2"/>
                </a:solidFill>
                <a:latin typeface="+mj-ea"/>
                <a:ea typeface="+mj-ea"/>
              </a:rPr>
              <a:t>개월 내 </a:t>
            </a:r>
            <a:r>
              <a:rPr lang="en-US" altLang="ko-KR" kern="0" dirty="0">
                <a:solidFill>
                  <a:schemeClr val="accent2"/>
                </a:solidFill>
                <a:latin typeface="+mj-ea"/>
                <a:ea typeface="+mj-ea"/>
              </a:rPr>
              <a:t>(PM </a:t>
            </a:r>
            <a:r>
              <a:rPr lang="ko-KR" altLang="en-US" kern="0" dirty="0">
                <a:solidFill>
                  <a:schemeClr val="accent2"/>
                </a:solidFill>
                <a:latin typeface="+mj-ea"/>
                <a:ea typeface="+mj-ea"/>
              </a:rPr>
              <a:t>주기</a:t>
            </a:r>
            <a:r>
              <a:rPr lang="en-US" altLang="ko-KR" kern="0" dirty="0">
                <a:solidFill>
                  <a:schemeClr val="accent2"/>
                </a:solidFill>
                <a:latin typeface="+mj-ea"/>
                <a:ea typeface="+mj-ea"/>
              </a:rPr>
              <a:t>)</a:t>
            </a:r>
            <a:endParaRPr lang="ko-KR" altLang="en-US" kern="0" dirty="0">
              <a:solidFill>
                <a:schemeClr val="accent6">
                  <a:lumMod val="7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469710"/>
              </p:ext>
            </p:extLst>
          </p:nvPr>
        </p:nvGraphicFramePr>
        <p:xfrm>
          <a:off x="4592959" y="1499239"/>
          <a:ext cx="5112569" cy="237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SPECIFICATION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REMARK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7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VEHICLE</a:t>
                      </a:r>
                    </a:p>
                  </a:txBody>
                  <a:tcPr marL="0" marR="0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Driving Method : Servo Motor &amp; Wheel</a:t>
                      </a:r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Driving Speed : Straight, </a:t>
                      </a:r>
                      <a:r>
                        <a:rPr kumimoji="0" lang="ko-KR" altLang="en-US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altLang="ko-KR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Max. 3,000 mm/sec</a:t>
                      </a:r>
                      <a:endParaRPr kumimoji="0" lang="ko-KR" altLang="en-US" sz="1000" kern="120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User</a:t>
                      </a:r>
                      <a:r>
                        <a:rPr kumimoji="0" lang="en-US" altLang="ko-KR" sz="1000" kern="1200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 Spec.</a:t>
                      </a:r>
                      <a:endParaRPr kumimoji="0" lang="ko-KR" altLang="en-US" sz="1000" kern="120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Driving Speed : Curve,  Max. 580 mm/sec</a:t>
                      </a:r>
                      <a:endParaRPr kumimoji="0" lang="ko-KR" altLang="en-US" sz="1000" kern="120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Acceleration</a:t>
                      </a:r>
                      <a:r>
                        <a:rPr kumimoji="0" lang="en-US" altLang="ko-KR" sz="1000" kern="1200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  <a:cs typeface="+mn-cs"/>
                        </a:rPr>
                        <a:t> (Deceleration) Speed : 1m/sec²</a:t>
                      </a:r>
                      <a:endParaRPr kumimoji="0" lang="ko-KR" altLang="en-US" sz="1000" kern="1200" dirty="0">
                        <a:solidFill>
                          <a:schemeClr val="accent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Vehicle</a:t>
                      </a:r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 Guide Roller : Urethane</a:t>
                      </a:r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Wheel</a:t>
                      </a:r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 Steering Unit : Installed</a:t>
                      </a:r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Corner</a:t>
                      </a:r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 Driving Differential : Wheel </a:t>
                      </a:r>
                      <a:r>
                        <a:rPr kumimoji="0" lang="ko-KR" altLang="en-US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개별 구동 </a:t>
                      </a:r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8" name="왼쪽/오른쪽 화살표 37"/>
          <p:cNvSpPr/>
          <p:nvPr/>
        </p:nvSpPr>
        <p:spPr>
          <a:xfrm rot="1277053">
            <a:off x="6741145" y="6154100"/>
            <a:ext cx="972108" cy="467588"/>
          </a:xfrm>
          <a:prstGeom prst="leftRightArrow">
            <a:avLst>
              <a:gd name="adj1" fmla="val 69556"/>
              <a:gd name="adj2" fmla="val 50000"/>
            </a:avLst>
          </a:prstGeom>
          <a:solidFill>
            <a:srgbClr val="0000CC"/>
          </a:solidFill>
          <a:ln w="6350">
            <a:solidFill>
              <a:srgbClr val="0000CC"/>
            </a:solidFill>
          </a:ln>
          <a:scene3d>
            <a:camera prst="orthographicFront">
              <a:rot lat="19639075" lon="2074312" rev="1849775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100" b="0" kern="0" dirty="0"/>
              <a:t>DIRECTION</a:t>
            </a:r>
            <a:endParaRPr lang="ko-KR" altLang="en-US" sz="1100" b="0" kern="0" dirty="0"/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9784622-2688-4D54-8BDC-B3B25545BAF0}"/>
              </a:ext>
            </a:extLst>
          </p:cNvPr>
          <p:cNvSpPr/>
          <p:nvPr/>
        </p:nvSpPr>
        <p:spPr bwMode="auto">
          <a:xfrm>
            <a:off x="-84572" y="5077728"/>
            <a:ext cx="1558624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r"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Tray </a:t>
            </a:r>
            <a:r>
              <a:rPr kumimoji="0" lang="ko-KR" altLang="en-US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이송 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Conveyor</a:t>
            </a:r>
          </a:p>
        </p:txBody>
      </p:sp>
      <p:cxnSp>
        <p:nvCxnSpPr>
          <p:cNvPr id="28" name="꺾인 연결선 4">
            <a:extLst>
              <a:ext uri="{FF2B5EF4-FFF2-40B4-BE49-F238E27FC236}">
                <a16:creationId xmlns:a16="http://schemas.microsoft.com/office/drawing/2014/main" id="{C44FFB79-4F8B-4FB0-AB85-62B6A106DE97}"/>
              </a:ext>
            </a:extLst>
          </p:cNvPr>
          <p:cNvCxnSpPr>
            <a:cxnSpLocks/>
            <a:endCxn id="27" idx="3"/>
          </p:cNvCxnSpPr>
          <p:nvPr/>
        </p:nvCxnSpPr>
        <p:spPr bwMode="auto">
          <a:xfrm rot="5400000">
            <a:off x="1112012" y="4512168"/>
            <a:ext cx="1042129" cy="318048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9452064-2A7D-4583-B126-E1385D8CC17F}"/>
              </a:ext>
            </a:extLst>
          </p:cNvPr>
          <p:cNvSpPr/>
          <p:nvPr/>
        </p:nvSpPr>
        <p:spPr bwMode="auto">
          <a:xfrm>
            <a:off x="3152800" y="1543759"/>
            <a:ext cx="1150385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Servo Motor</a:t>
            </a:r>
          </a:p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(2</a:t>
            </a:r>
            <a:r>
              <a:rPr kumimoji="0" lang="ko-KR" altLang="en-US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개소</a:t>
            </a:r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)</a:t>
            </a:r>
          </a:p>
        </p:txBody>
      </p:sp>
      <p:cxnSp>
        <p:nvCxnSpPr>
          <p:cNvPr id="31" name="꺾인 연결선 30">
            <a:extLst>
              <a:ext uri="{FF2B5EF4-FFF2-40B4-BE49-F238E27FC236}">
                <a16:creationId xmlns:a16="http://schemas.microsoft.com/office/drawing/2014/main" id="{410F8E6F-427E-49FF-9775-233CF41F147C}"/>
              </a:ext>
            </a:extLst>
          </p:cNvPr>
          <p:cNvCxnSpPr>
            <a:cxnSpLocks/>
            <a:endCxn id="29" idx="1"/>
          </p:cNvCxnSpPr>
          <p:nvPr/>
        </p:nvCxnSpPr>
        <p:spPr bwMode="auto">
          <a:xfrm flipV="1">
            <a:off x="2431852" y="1658288"/>
            <a:ext cx="720948" cy="57476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1AE39C78-0D31-4A3B-A74E-D5933BFCC973}"/>
              </a:ext>
            </a:extLst>
          </p:cNvPr>
          <p:cNvSpPr/>
          <p:nvPr/>
        </p:nvSpPr>
        <p:spPr bwMode="auto">
          <a:xfrm>
            <a:off x="8137831" y="4617699"/>
            <a:ext cx="1198584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Driving Wheel</a:t>
            </a:r>
          </a:p>
        </p:txBody>
      </p:sp>
      <p:cxnSp>
        <p:nvCxnSpPr>
          <p:cNvPr id="39" name="꺾인 연결선 16">
            <a:extLst>
              <a:ext uri="{FF2B5EF4-FFF2-40B4-BE49-F238E27FC236}">
                <a16:creationId xmlns:a16="http://schemas.microsoft.com/office/drawing/2014/main" id="{78790E7B-055A-4BEE-BB0F-DCCBBBABA4EF}"/>
              </a:ext>
            </a:extLst>
          </p:cNvPr>
          <p:cNvCxnSpPr>
            <a:endCxn id="37" idx="1"/>
          </p:cNvCxnSpPr>
          <p:nvPr/>
        </p:nvCxnSpPr>
        <p:spPr bwMode="auto">
          <a:xfrm flipV="1">
            <a:off x="7436546" y="4732228"/>
            <a:ext cx="701285" cy="18653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B7220945-B321-4FD8-91AC-D015AEF33F7C}"/>
              </a:ext>
            </a:extLst>
          </p:cNvPr>
          <p:cNvSpPr/>
          <p:nvPr/>
        </p:nvSpPr>
        <p:spPr bwMode="auto">
          <a:xfrm>
            <a:off x="8146904" y="5010868"/>
            <a:ext cx="1558624" cy="229057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000" b="0" dirty="0">
                <a:solidFill>
                  <a:srgbClr val="0070C0"/>
                </a:solidFill>
                <a:ea typeface="맑은 고딕" panose="020B0503020000020004" pitchFamily="50" charset="-127"/>
              </a:rPr>
              <a:t>Rail Guide Roller</a:t>
            </a:r>
          </a:p>
        </p:txBody>
      </p:sp>
      <p:cxnSp>
        <p:nvCxnSpPr>
          <p:cNvPr id="41" name="꺾인 연결선 18">
            <a:extLst>
              <a:ext uri="{FF2B5EF4-FFF2-40B4-BE49-F238E27FC236}">
                <a16:creationId xmlns:a16="http://schemas.microsoft.com/office/drawing/2014/main" id="{9E992043-BFC9-4FA9-BD18-0EF665983F99}"/>
              </a:ext>
            </a:extLst>
          </p:cNvPr>
          <p:cNvCxnSpPr>
            <a:cxnSpLocks/>
            <a:endCxn id="40" idx="1"/>
          </p:cNvCxnSpPr>
          <p:nvPr/>
        </p:nvCxnSpPr>
        <p:spPr bwMode="auto">
          <a:xfrm flipV="1">
            <a:off x="7234640" y="5125397"/>
            <a:ext cx="912264" cy="445557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0" name="TextBox 19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2-1. </a:t>
            </a:r>
            <a:r>
              <a:rPr lang="en-US" altLang="ko-KR" sz="1600" kern="0" dirty="0">
                <a:solidFill>
                  <a:schemeClr val="accent1"/>
                </a:solidFill>
                <a:latin typeface="+mn-ea"/>
                <a:ea typeface="+mn-ea"/>
              </a:rPr>
              <a:t>OHV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SYSTEM CONFIGURATION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2" y="1011922"/>
            <a:ext cx="9903968" cy="23307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OHV Vehicle Unit (Concept)</a:t>
            </a:r>
            <a:endParaRPr lang="ko-KR" altLang="en-US" sz="14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20363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E6FC891-DE1B-4066-96E9-28D214E12D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573" y="2152609"/>
            <a:ext cx="4426801" cy="3528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왼쪽/오른쪽 화살표 41">
            <a:extLst>
              <a:ext uri="{FF2B5EF4-FFF2-40B4-BE49-F238E27FC236}">
                <a16:creationId xmlns:a16="http://schemas.microsoft.com/office/drawing/2014/main" id="{EFE68F1D-E5B9-48D7-B309-7079C6812272}"/>
              </a:ext>
            </a:extLst>
          </p:cNvPr>
          <p:cNvSpPr/>
          <p:nvPr/>
        </p:nvSpPr>
        <p:spPr>
          <a:xfrm rot="198817">
            <a:off x="281369" y="2850557"/>
            <a:ext cx="1427354" cy="537641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0000CC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isometricOffAxis1Right"/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000" b="0" kern="0" dirty="0">
                <a:latin typeface="+mn-ea"/>
              </a:rPr>
              <a:t>VEHICLE</a:t>
            </a:r>
            <a:r>
              <a:rPr lang="en-US" altLang="ko-KR" sz="1000" b="0" kern="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 </a:t>
            </a:r>
            <a:r>
              <a:rPr lang="ko-KR" altLang="en-US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투입 </a:t>
            </a:r>
            <a:r>
              <a:rPr lang="en-US" altLang="ko-KR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&amp; </a:t>
            </a:r>
            <a:r>
              <a:rPr lang="ko-KR" altLang="en-US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배출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2-2. MAINTENANCE VEHICLE LIFTER (CONCEPT)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B7776D0-F634-448C-B7A6-65A18D2396E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7935" y="2281724"/>
            <a:ext cx="4176464" cy="32924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왼쪽/오른쪽 화살표 41">
            <a:extLst>
              <a:ext uri="{FF2B5EF4-FFF2-40B4-BE49-F238E27FC236}">
                <a16:creationId xmlns:a16="http://schemas.microsoft.com/office/drawing/2014/main" id="{D9EEE59C-DC16-42BD-8081-13E8751C4F0D}"/>
              </a:ext>
            </a:extLst>
          </p:cNvPr>
          <p:cNvSpPr/>
          <p:nvPr/>
        </p:nvSpPr>
        <p:spPr>
          <a:xfrm rot="21159456">
            <a:off x="8128050" y="4250506"/>
            <a:ext cx="1621780" cy="537641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0000CC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isometricOffAxis2Left"/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000" b="0" kern="0" dirty="0">
                <a:latin typeface="+mn-ea"/>
              </a:rPr>
              <a:t>VEHICLE</a:t>
            </a:r>
            <a:r>
              <a:rPr lang="en-US" altLang="ko-KR" sz="1000" b="0" kern="0" dirty="0">
                <a:solidFill>
                  <a:schemeClr val="tx1"/>
                </a:solidFill>
                <a:latin typeface="+mn-ea"/>
              </a:rPr>
              <a:t> </a:t>
            </a:r>
            <a:r>
              <a:rPr lang="en-US" altLang="ko-KR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 </a:t>
            </a:r>
            <a:r>
              <a:rPr lang="ko-KR" altLang="en-US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투입 </a:t>
            </a:r>
            <a:r>
              <a:rPr lang="en-US" altLang="ko-KR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&amp; </a:t>
            </a:r>
            <a:r>
              <a:rPr lang="ko-KR" altLang="en-US" sz="1000" b="0" kern="0" dirty="0">
                <a:solidFill>
                  <a:prstClr val="white"/>
                </a:solidFill>
                <a:latin typeface="맑은 고딕"/>
                <a:ea typeface="맑은 고딕"/>
              </a:rPr>
              <a:t>배출</a:t>
            </a:r>
          </a:p>
        </p:txBody>
      </p:sp>
    </p:spTree>
    <p:extLst>
      <p:ext uri="{BB962C8B-B14F-4D97-AF65-F5344CB8AC3E}">
        <p14:creationId xmlns:p14="http://schemas.microsoft.com/office/powerpoint/2010/main" val="1279966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2-3. WORK LIFTER &amp; WORK SHUTTLE (CONCEPT)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B2C5BB1-CC49-4A7C-9A0F-010160C143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2765" y="2530288"/>
            <a:ext cx="2738946" cy="24929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6701264-FECF-4DED-B70E-F1376CE6D1C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58277" y="2348880"/>
            <a:ext cx="5742618" cy="26513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B4C290A2-4C3B-4058-8102-D031A2FB6AA5}"/>
              </a:ext>
            </a:extLst>
          </p:cNvPr>
          <p:cNvSpPr/>
          <p:nvPr/>
        </p:nvSpPr>
        <p:spPr bwMode="auto">
          <a:xfrm>
            <a:off x="1280592" y="1487490"/>
            <a:ext cx="1110828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Tray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공급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944C0A0-F4E3-4FAB-9C92-2802606D65E1}"/>
              </a:ext>
            </a:extLst>
          </p:cNvPr>
          <p:cNvSpPr/>
          <p:nvPr/>
        </p:nvSpPr>
        <p:spPr bwMode="auto">
          <a:xfrm>
            <a:off x="2218708" y="1860227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Tray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회수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15" name="꺾인 연결선 13">
            <a:extLst>
              <a:ext uri="{FF2B5EF4-FFF2-40B4-BE49-F238E27FC236}">
                <a16:creationId xmlns:a16="http://schemas.microsoft.com/office/drawing/2014/main" id="{538EC1DC-019A-4FB1-8CF1-89DD615DFBBA}"/>
              </a:ext>
            </a:extLst>
          </p:cNvPr>
          <p:cNvCxnSpPr>
            <a:cxnSpLocks/>
            <a:endCxn id="14" idx="1"/>
          </p:cNvCxnSpPr>
          <p:nvPr/>
        </p:nvCxnSpPr>
        <p:spPr bwMode="auto">
          <a:xfrm rot="5400000" flipH="1" flipV="1">
            <a:off x="1502425" y="2575717"/>
            <a:ext cx="1282239" cy="150327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16" name="꺾인 연결선 20">
            <a:extLst>
              <a:ext uri="{FF2B5EF4-FFF2-40B4-BE49-F238E27FC236}">
                <a16:creationId xmlns:a16="http://schemas.microsoft.com/office/drawing/2014/main" id="{2659DFA1-65E9-4EA4-9138-F7557F73B769}"/>
              </a:ext>
            </a:extLst>
          </p:cNvPr>
          <p:cNvCxnSpPr>
            <a:cxnSpLocks/>
            <a:endCxn id="13" idx="1"/>
          </p:cNvCxnSpPr>
          <p:nvPr/>
        </p:nvCxnSpPr>
        <p:spPr bwMode="auto">
          <a:xfrm rot="5400000" flipH="1" flipV="1">
            <a:off x="273085" y="2284492"/>
            <a:ext cx="1654976" cy="360038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127BEDC-6935-44C5-9EB8-C7E056A82818}"/>
              </a:ext>
            </a:extLst>
          </p:cNvPr>
          <p:cNvSpPr/>
          <p:nvPr/>
        </p:nvSpPr>
        <p:spPr bwMode="auto">
          <a:xfrm>
            <a:off x="2466583" y="5308791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Shuttle</a:t>
            </a:r>
          </a:p>
        </p:txBody>
      </p:sp>
      <p:cxnSp>
        <p:nvCxnSpPr>
          <p:cNvPr id="21" name="꺾인 연결선 13">
            <a:extLst>
              <a:ext uri="{FF2B5EF4-FFF2-40B4-BE49-F238E27FC236}">
                <a16:creationId xmlns:a16="http://schemas.microsoft.com/office/drawing/2014/main" id="{262D94F2-657F-4E43-955C-586F94BFF14C}"/>
              </a:ext>
            </a:extLst>
          </p:cNvPr>
          <p:cNvCxnSpPr>
            <a:cxnSpLocks/>
            <a:endCxn id="19" idx="1"/>
          </p:cNvCxnSpPr>
          <p:nvPr/>
        </p:nvCxnSpPr>
        <p:spPr bwMode="auto">
          <a:xfrm rot="16200000" flipH="1">
            <a:off x="1925827" y="4917568"/>
            <a:ext cx="759616" cy="321895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7694D64-0586-4240-8384-51E489B3DCA6}"/>
              </a:ext>
            </a:extLst>
          </p:cNvPr>
          <p:cNvSpPr/>
          <p:nvPr/>
        </p:nvSpPr>
        <p:spPr bwMode="auto">
          <a:xfrm>
            <a:off x="1946443" y="5624467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Lifter</a:t>
            </a:r>
          </a:p>
        </p:txBody>
      </p:sp>
      <p:cxnSp>
        <p:nvCxnSpPr>
          <p:cNvPr id="23" name="꺾인 연결선 13">
            <a:extLst>
              <a:ext uri="{FF2B5EF4-FFF2-40B4-BE49-F238E27FC236}">
                <a16:creationId xmlns:a16="http://schemas.microsoft.com/office/drawing/2014/main" id="{C153003F-B938-4CAC-816D-D9F621ACFCC4}"/>
              </a:ext>
            </a:extLst>
          </p:cNvPr>
          <p:cNvCxnSpPr>
            <a:cxnSpLocks/>
            <a:endCxn id="22" idx="1"/>
          </p:cNvCxnSpPr>
          <p:nvPr/>
        </p:nvCxnSpPr>
        <p:spPr bwMode="auto">
          <a:xfrm rot="16200000" flipH="1">
            <a:off x="1291596" y="5119153"/>
            <a:ext cx="987800" cy="321894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</p:spTree>
    <p:extLst>
      <p:ext uri="{BB962C8B-B14F-4D97-AF65-F5344CB8AC3E}">
        <p14:creationId xmlns:p14="http://schemas.microsoft.com/office/powerpoint/2010/main" val="35969940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32" y="758555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2-3. 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</a:rPr>
              <a:t>WORK LIFTER &amp; WORK SHUTTLE </a:t>
            </a: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(CONCEPT)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9" name="그림 48">
            <a:extLst>
              <a:ext uri="{FF2B5EF4-FFF2-40B4-BE49-F238E27FC236}">
                <a16:creationId xmlns:a16="http://schemas.microsoft.com/office/drawing/2014/main" id="{6739F3E8-FEDD-4856-B671-708535B452C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8131" y="1412776"/>
            <a:ext cx="4732861" cy="4297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380C00B1-CE1E-45D4-B5D8-57F5F555136B}"/>
              </a:ext>
            </a:extLst>
          </p:cNvPr>
          <p:cNvSpPr/>
          <p:nvPr/>
        </p:nvSpPr>
        <p:spPr bwMode="auto">
          <a:xfrm>
            <a:off x="2366839" y="1421322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Rack</a:t>
            </a:r>
          </a:p>
        </p:txBody>
      </p:sp>
      <p:cxnSp>
        <p:nvCxnSpPr>
          <p:cNvPr id="51" name="꺾인 연결선 13">
            <a:extLst>
              <a:ext uri="{FF2B5EF4-FFF2-40B4-BE49-F238E27FC236}">
                <a16:creationId xmlns:a16="http://schemas.microsoft.com/office/drawing/2014/main" id="{AEF90792-2792-44E3-A8D9-5E7AAE528D31}"/>
              </a:ext>
            </a:extLst>
          </p:cNvPr>
          <p:cNvCxnSpPr>
            <a:cxnSpLocks/>
            <a:endCxn id="50" idx="1"/>
          </p:cNvCxnSpPr>
          <p:nvPr/>
        </p:nvCxnSpPr>
        <p:spPr bwMode="auto">
          <a:xfrm rot="5400000" flipH="1" flipV="1">
            <a:off x="1650556" y="2136812"/>
            <a:ext cx="1282239" cy="150327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45E202C5-C236-4540-9C82-ED7A9F00D8BA}"/>
              </a:ext>
            </a:extLst>
          </p:cNvPr>
          <p:cNvSpPr/>
          <p:nvPr/>
        </p:nvSpPr>
        <p:spPr bwMode="auto">
          <a:xfrm>
            <a:off x="1759368" y="5779588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회수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 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물류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53" name="꺾인 연결선 13">
            <a:extLst>
              <a:ext uri="{FF2B5EF4-FFF2-40B4-BE49-F238E27FC236}">
                <a16:creationId xmlns:a16="http://schemas.microsoft.com/office/drawing/2014/main" id="{D96B5976-F0A9-423C-A492-0433D1F96B4F}"/>
              </a:ext>
            </a:extLst>
          </p:cNvPr>
          <p:cNvCxnSpPr>
            <a:cxnSpLocks/>
            <a:endCxn id="52" idx="0"/>
          </p:cNvCxnSpPr>
          <p:nvPr/>
        </p:nvCxnSpPr>
        <p:spPr bwMode="auto">
          <a:xfrm rot="16200000" flipH="1">
            <a:off x="1763613" y="5130830"/>
            <a:ext cx="787844" cy="509672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80E0EDD6-D0BA-473E-93B5-DA319FB02A7A}"/>
              </a:ext>
            </a:extLst>
          </p:cNvPr>
          <p:cNvSpPr/>
          <p:nvPr/>
        </p:nvSpPr>
        <p:spPr bwMode="auto">
          <a:xfrm>
            <a:off x="449120" y="5775372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공급 </a:t>
            </a:r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Work</a:t>
            </a:r>
            <a:r>
              <a:rPr kumimoji="0" lang="ko-KR" altLang="en-US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물류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55" name="꺾인 연결선 13">
            <a:extLst>
              <a:ext uri="{FF2B5EF4-FFF2-40B4-BE49-F238E27FC236}">
                <a16:creationId xmlns:a16="http://schemas.microsoft.com/office/drawing/2014/main" id="{A38764DD-C1C5-43ED-B559-DC553289CC30}"/>
              </a:ext>
            </a:extLst>
          </p:cNvPr>
          <p:cNvCxnSpPr>
            <a:cxnSpLocks/>
            <a:endCxn id="54" idx="0"/>
          </p:cNvCxnSpPr>
          <p:nvPr/>
        </p:nvCxnSpPr>
        <p:spPr bwMode="auto">
          <a:xfrm rot="5400000">
            <a:off x="700877" y="4903509"/>
            <a:ext cx="1273109" cy="470616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graphicFrame>
        <p:nvGraphicFramePr>
          <p:cNvPr id="56" name="표 55">
            <a:extLst>
              <a:ext uri="{FF2B5EF4-FFF2-40B4-BE49-F238E27FC236}">
                <a16:creationId xmlns:a16="http://schemas.microsoft.com/office/drawing/2014/main" id="{5064E228-C975-4BBA-B2A3-43C3298791EA}"/>
              </a:ext>
            </a:extLst>
          </p:cNvPr>
          <p:cNvGraphicFramePr>
            <a:graphicFrameLocks noGrp="1"/>
          </p:cNvGraphicFramePr>
          <p:nvPr/>
        </p:nvGraphicFramePr>
        <p:xfrm>
          <a:off x="4880992" y="1499239"/>
          <a:ext cx="4824536" cy="1425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514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DESCRIPTION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SPECIFICATION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solidFill>
                            <a:schemeClr val="bg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REMARK</a:t>
                      </a:r>
                      <a:endParaRPr lang="ko-KR" altLang="en-US" sz="900" dirty="0">
                        <a:solidFill>
                          <a:schemeClr val="bg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5141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Work Shuttle</a:t>
                      </a: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Driving Method : Y Axis Servo Motor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141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투</a:t>
                      </a:r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배출 </a:t>
                      </a:r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Conveyor : 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Induction Motor</a:t>
                      </a:r>
                      <a:endParaRPr kumimoji="0" lang="ko-KR" altLang="en-US" sz="9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 Set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141">
                <a:tc rowSpan="2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Work Lifter</a:t>
                      </a:r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9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Driving Method : Z Axis Servo Motor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141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투</a:t>
                      </a:r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ko-KR" altLang="en-US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배출 </a:t>
                      </a:r>
                      <a:r>
                        <a:rPr kumimoji="0" lang="en-US" altLang="ko-KR" sz="900" kern="120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Conveyor : </a:t>
                      </a:r>
                      <a:r>
                        <a:rPr kumimoji="0" lang="en-US" altLang="ko-KR" sz="900" kern="1200" baseline="0" dirty="0">
                          <a:solidFill>
                            <a:schemeClr val="tx2"/>
                          </a:solidFill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Induction Motor</a:t>
                      </a:r>
                      <a:endParaRPr kumimoji="0" lang="ko-KR" altLang="en-US" sz="900" kern="1200" dirty="0">
                        <a:solidFill>
                          <a:schemeClr val="tx2"/>
                        </a:solidFill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108000" marR="54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900" kern="1200" dirty="0">
                          <a:solidFill>
                            <a:srgbClr val="00206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 Set</a:t>
                      </a:r>
                      <a:endParaRPr kumimoji="0" lang="ko-KR" altLang="en-US" sz="900" kern="120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7" name="왼쪽/오른쪽 화살표 41">
            <a:extLst>
              <a:ext uri="{FF2B5EF4-FFF2-40B4-BE49-F238E27FC236}">
                <a16:creationId xmlns:a16="http://schemas.microsoft.com/office/drawing/2014/main" id="{8CBD7128-083C-4B73-BE70-1622A4FC80E0}"/>
              </a:ext>
            </a:extLst>
          </p:cNvPr>
          <p:cNvSpPr/>
          <p:nvPr/>
        </p:nvSpPr>
        <p:spPr>
          <a:xfrm rot="17267468">
            <a:off x="1930169" y="3687976"/>
            <a:ext cx="3183409" cy="329373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  <a:scene3d>
            <a:camera prst="orthographicFront">
              <a:rot lat="18926383" lon="19567817" rev="20732823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b="0" kern="0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D9BFD559-7AD2-48C2-8778-25F0662B4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8998" y="3431849"/>
            <a:ext cx="1517517" cy="3263805"/>
          </a:xfrm>
          <a:prstGeom prst="rect">
            <a:avLst/>
          </a:prstGeom>
        </p:spPr>
      </p:pic>
      <p:sp>
        <p:nvSpPr>
          <p:cNvPr id="59" name="왼쪽/오른쪽 화살표 41">
            <a:extLst>
              <a:ext uri="{FF2B5EF4-FFF2-40B4-BE49-F238E27FC236}">
                <a16:creationId xmlns:a16="http://schemas.microsoft.com/office/drawing/2014/main" id="{8E3B6BDB-775D-4805-8DF9-41451002B50A}"/>
              </a:ext>
            </a:extLst>
          </p:cNvPr>
          <p:cNvSpPr/>
          <p:nvPr/>
        </p:nvSpPr>
        <p:spPr>
          <a:xfrm rot="16200000">
            <a:off x="3798990" y="5097545"/>
            <a:ext cx="2642772" cy="190736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b="0" kern="0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333DDBD4-6AA8-4D36-BC93-2CA4EB898DF0}"/>
              </a:ext>
            </a:extLst>
          </p:cNvPr>
          <p:cNvSpPr/>
          <p:nvPr/>
        </p:nvSpPr>
        <p:spPr>
          <a:xfrm>
            <a:off x="5236039" y="3460952"/>
            <a:ext cx="1470475" cy="100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txBody>
          <a:bodyPr wrap="none" lIns="0" tIns="0" rIns="0" bIns="0" rtlCol="0" anchor="ctr"/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400" b="0" kern="0" dirty="0">
              <a:solidFill>
                <a:schemeClr val="tx1"/>
              </a:solidFill>
              <a:latin typeface="맑은 고딕" pitchFamily="50" charset="-127"/>
              <a:ea typeface="굴림" pitchFamily="50" charset="-127"/>
            </a:endParaRPr>
          </a:p>
        </p:txBody>
      </p:sp>
      <p:cxnSp>
        <p:nvCxnSpPr>
          <p:cNvPr id="61" name="꺾인 연결선 48">
            <a:extLst>
              <a:ext uri="{FF2B5EF4-FFF2-40B4-BE49-F238E27FC236}">
                <a16:creationId xmlns:a16="http://schemas.microsoft.com/office/drawing/2014/main" id="{28D8683B-90FC-458E-BFF0-4AAE293D946A}"/>
              </a:ext>
            </a:extLst>
          </p:cNvPr>
          <p:cNvCxnSpPr>
            <a:cxnSpLocks/>
            <a:stCxn id="62" idx="1"/>
            <a:endCxn id="60" idx="3"/>
          </p:cNvCxnSpPr>
          <p:nvPr/>
        </p:nvCxnSpPr>
        <p:spPr bwMode="auto">
          <a:xfrm rot="10800000">
            <a:off x="6706514" y="3965008"/>
            <a:ext cx="456138" cy="127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62" name="직사각형 102">
            <a:extLst>
              <a:ext uri="{FF2B5EF4-FFF2-40B4-BE49-F238E27FC236}">
                <a16:creationId xmlns:a16="http://schemas.microsoft.com/office/drawing/2014/main" id="{E51C3467-FDA0-48B1-A321-5C0EE5BFAD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652" y="3746591"/>
            <a:ext cx="2398860" cy="43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000" rIns="72000"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9pPr>
          </a:lstStyle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Work Lifter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 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&lt;-&gt;Vehicle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투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/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배출</a:t>
            </a:r>
            <a:endParaRPr kumimoji="0" lang="en-US" altLang="ko-KR" sz="1000" dirty="0">
              <a:solidFill>
                <a:srgbClr val="0070C0"/>
              </a:solidFill>
              <a:ea typeface="맑은 고딕" charset="-127"/>
            </a:endParaRPr>
          </a:p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( Work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공급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및 회수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)</a:t>
            </a: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BBDF1DD1-6D7A-4264-93BA-BF8852ADDFF6}"/>
              </a:ext>
            </a:extLst>
          </p:cNvPr>
          <p:cNvSpPr/>
          <p:nvPr/>
        </p:nvSpPr>
        <p:spPr>
          <a:xfrm>
            <a:off x="5236039" y="4498167"/>
            <a:ext cx="1470475" cy="100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txBody>
          <a:bodyPr wrap="none" lIns="0" tIns="0" rIns="0" bIns="0" rtlCol="0" anchor="ctr"/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400" b="0" kern="0" dirty="0">
              <a:solidFill>
                <a:schemeClr val="tx1"/>
              </a:solidFill>
              <a:latin typeface="맑은 고딕" pitchFamily="50" charset="-127"/>
              <a:ea typeface="굴림" pitchFamily="50" charset="-127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0A2934EC-2FFA-463B-AFD4-9A92D99D8DF4}"/>
              </a:ext>
            </a:extLst>
          </p:cNvPr>
          <p:cNvSpPr/>
          <p:nvPr/>
        </p:nvSpPr>
        <p:spPr>
          <a:xfrm>
            <a:off x="5221227" y="5531321"/>
            <a:ext cx="1470475" cy="100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txBody>
          <a:bodyPr wrap="none" lIns="0" tIns="0" rIns="0" bIns="0" rtlCol="0" anchor="ctr"/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400" b="0" kern="0" dirty="0">
              <a:solidFill>
                <a:schemeClr val="tx1"/>
              </a:solidFill>
              <a:latin typeface="맑은 고딕" pitchFamily="50" charset="-127"/>
              <a:ea typeface="굴림" pitchFamily="50" charset="-127"/>
            </a:endParaRPr>
          </a:p>
        </p:txBody>
      </p:sp>
      <p:cxnSp>
        <p:nvCxnSpPr>
          <p:cNvPr id="65" name="꺾인 연결선 48">
            <a:extLst>
              <a:ext uri="{FF2B5EF4-FFF2-40B4-BE49-F238E27FC236}">
                <a16:creationId xmlns:a16="http://schemas.microsoft.com/office/drawing/2014/main" id="{B8F0AF6F-98A5-4901-8E87-09D3DFECC9E9}"/>
              </a:ext>
            </a:extLst>
          </p:cNvPr>
          <p:cNvCxnSpPr>
            <a:cxnSpLocks/>
            <a:stCxn id="66" idx="1"/>
            <a:endCxn id="63" idx="3"/>
          </p:cNvCxnSpPr>
          <p:nvPr/>
        </p:nvCxnSpPr>
        <p:spPr bwMode="auto">
          <a:xfrm rot="10800000">
            <a:off x="6706514" y="5002223"/>
            <a:ext cx="458394" cy="127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66" name="직사각형 102">
            <a:extLst>
              <a:ext uri="{FF2B5EF4-FFF2-40B4-BE49-F238E27FC236}">
                <a16:creationId xmlns:a16="http://schemas.microsoft.com/office/drawing/2014/main" id="{1AC6D435-8D10-4331-A693-FCF96DAB6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908" y="4783806"/>
            <a:ext cx="2398860" cy="43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000" rIns="72000"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9pPr>
          </a:lstStyle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Work Lifter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 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-&gt;Work Shuttle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배출</a:t>
            </a:r>
            <a:endParaRPr kumimoji="0" lang="en-US" altLang="ko-KR" sz="1000" dirty="0">
              <a:solidFill>
                <a:srgbClr val="0070C0"/>
              </a:solidFill>
              <a:ea typeface="맑은 고딕" charset="-127"/>
            </a:endParaRPr>
          </a:p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( Work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공급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)</a:t>
            </a:r>
          </a:p>
        </p:txBody>
      </p:sp>
      <p:cxnSp>
        <p:nvCxnSpPr>
          <p:cNvPr id="67" name="꺾인 연결선 48">
            <a:extLst>
              <a:ext uri="{FF2B5EF4-FFF2-40B4-BE49-F238E27FC236}">
                <a16:creationId xmlns:a16="http://schemas.microsoft.com/office/drawing/2014/main" id="{2834CBDB-62CB-4C12-AB4C-07CCD9FC4CC4}"/>
              </a:ext>
            </a:extLst>
          </p:cNvPr>
          <p:cNvCxnSpPr>
            <a:cxnSpLocks/>
            <a:stCxn id="68" idx="1"/>
          </p:cNvCxnSpPr>
          <p:nvPr/>
        </p:nvCxnSpPr>
        <p:spPr bwMode="auto">
          <a:xfrm rot="10800000">
            <a:off x="6678542" y="6073917"/>
            <a:ext cx="458394" cy="12700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68" name="직사각형 102">
            <a:extLst>
              <a:ext uri="{FF2B5EF4-FFF2-40B4-BE49-F238E27FC236}">
                <a16:creationId xmlns:a16="http://schemas.microsoft.com/office/drawing/2014/main" id="{A297B5B3-4733-40CD-B20C-EAC5C3666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6936" y="5855500"/>
            <a:ext cx="2398860" cy="43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72000" rIns="72000" anchor="ctr"/>
          <a:lstStyle>
            <a:lvl1pPr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1pPr>
            <a:lvl2pPr marL="742950" indent="-28575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2pPr>
            <a:lvl3pPr marL="11430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3pPr>
            <a:lvl4pPr marL="16002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4pPr>
            <a:lvl5pPr marL="2057400" indent="-228600" eaLnBrk="0" hangingPunct="0"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bg1"/>
                </a:solidFill>
                <a:latin typeface="맑은 고딕" charset="-127"/>
                <a:ea typeface="굴림" charset="-127"/>
              </a:defRPr>
            </a:lvl9pPr>
          </a:lstStyle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Work Lifter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 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&lt;- Work Shuttle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투입</a:t>
            </a:r>
            <a:endParaRPr kumimoji="0" lang="en-US" altLang="ko-KR" sz="1000" dirty="0">
              <a:solidFill>
                <a:srgbClr val="0070C0"/>
              </a:solidFill>
              <a:ea typeface="맑은 고딕" charset="-127"/>
            </a:endParaRPr>
          </a:p>
          <a:p>
            <a:pPr eaLnBrk="1" latinLnBrk="0" hangingPunct="1"/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( Work </a:t>
            </a:r>
            <a:r>
              <a:rPr kumimoji="0" lang="ko-KR" altLang="en-US" sz="1000" dirty="0">
                <a:solidFill>
                  <a:srgbClr val="0070C0"/>
                </a:solidFill>
                <a:ea typeface="맑은 고딕" charset="-127"/>
              </a:rPr>
              <a:t>회수</a:t>
            </a:r>
            <a:r>
              <a:rPr kumimoji="0" lang="en-US" altLang="ko-KR" sz="1000" dirty="0">
                <a:solidFill>
                  <a:srgbClr val="0070C0"/>
                </a:solidFill>
                <a:ea typeface="맑은 고딕" charset="-127"/>
              </a:rPr>
              <a:t>)</a:t>
            </a:r>
          </a:p>
        </p:txBody>
      </p:sp>
      <p:sp>
        <p:nvSpPr>
          <p:cNvPr id="69" name="왼쪽/오른쪽 화살표 41">
            <a:extLst>
              <a:ext uri="{FF2B5EF4-FFF2-40B4-BE49-F238E27FC236}">
                <a16:creationId xmlns:a16="http://schemas.microsoft.com/office/drawing/2014/main" id="{BBC9BE2E-9E87-4066-B8C4-BF80E6A098A6}"/>
              </a:ext>
            </a:extLst>
          </p:cNvPr>
          <p:cNvSpPr/>
          <p:nvPr/>
        </p:nvSpPr>
        <p:spPr>
          <a:xfrm rot="15750080">
            <a:off x="-201147" y="4289678"/>
            <a:ext cx="1679051" cy="193774"/>
          </a:xfrm>
          <a:prstGeom prst="leftRightArrow">
            <a:avLst>
              <a:gd name="adj1" fmla="val 69958"/>
              <a:gd name="adj2" fmla="val 54197"/>
            </a:avLst>
          </a:prstGeom>
          <a:solidFill>
            <a:srgbClr val="FF0000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b="0" kern="0" dirty="0">
              <a:solidFill>
                <a:prstClr val="white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329696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830585"/>
              </p:ext>
            </p:extLst>
          </p:nvPr>
        </p:nvGraphicFramePr>
        <p:xfrm>
          <a:off x="4592959" y="1499239"/>
          <a:ext cx="5112569" cy="29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7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7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DESCRIPTION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SPECIFICATION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REMARK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rowSpan="9">
                  <a:txBody>
                    <a:bodyPr/>
                    <a:lstStyle/>
                    <a:p>
                      <a:pPr algn="ctr" latinLnBrk="1"/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OPTICAL</a:t>
                      </a:r>
                    </a:p>
                    <a:p>
                      <a:pPr algn="ctr" latinLnBrk="1"/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READING</a:t>
                      </a:r>
                    </a:p>
                    <a:p>
                      <a:pPr algn="ctr" latinLnBrk="1"/>
                      <a:r>
                        <a:rPr kumimoji="0" lang="en-US" altLang="ko-KR" sz="1000" kern="120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HEAD</a:t>
                      </a: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Passage Speed : v ≤ 8m/s</a:t>
                      </a:r>
                      <a:endParaRPr kumimoji="0" lang="ko-KR" altLang="en-US" sz="1000" kern="120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kumimoji="0" lang="ko-KR" altLang="en-US" sz="1000" kern="120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Measuring Range : Max 10000m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Light Type : Integrated LED Lightning (red)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900" kern="1200" baseline="0" dirty="0">
                        <a:solidFill>
                          <a:srgbClr val="00206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91439" marR="91439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Scan rate : 40 s-1 </a:t>
                      </a: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Read distance : 100 mm 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Depth of focus : ± 50 mm 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Reading field : 115 mm x 73 mm 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Ambient light limit : 100000 Lux 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 latinLnBrk="1"/>
                      <a:endParaRPr kumimoji="0" lang="en-US" altLang="ko-KR" sz="1000" kern="1200" baseline="0" dirty="0">
                        <a:solidFill>
                          <a:srgbClr val="00206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kern="1200" baseline="0" dirty="0">
                          <a:solidFill>
                            <a:schemeClr val="tx2"/>
                          </a:solidFill>
                          <a:latin typeface="+mn-ea"/>
                          <a:ea typeface="+mn-ea"/>
                          <a:cs typeface="+mn-cs"/>
                        </a:rPr>
                        <a:t>Accuracy : ± 0.2 mm</a:t>
                      </a:r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72000" marR="54000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1" hangingPunct="1"/>
                      <a:endParaRPr kumimoji="0" lang="ko-KR" altLang="en-US" sz="1000" kern="1200" baseline="0" dirty="0">
                        <a:solidFill>
                          <a:schemeClr val="tx2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91439" marR="91439" marT="72000" marB="7200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208" y="4653135"/>
            <a:ext cx="2269986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4365104"/>
            <a:ext cx="18722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85" y="1417083"/>
            <a:ext cx="2712479" cy="2804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04" y="4746618"/>
            <a:ext cx="3053103" cy="1109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032" y="743969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2-4. DATA MATRIX POSITIONING SYSTEM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QR BAR CODE READER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27081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032" y="743968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2-5. CHARGING STATION &amp; COLLECTOR</a:t>
            </a:r>
            <a:endParaRPr lang="ko-KR" altLang="en-US" sz="1600" b="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DF96387-2B0D-49C4-B229-23861D2802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0472" y="1340768"/>
            <a:ext cx="4232920" cy="28668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5" name="직사각형 34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1208584" y="3633991"/>
            <a:ext cx="1540770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CHARGING STATION</a:t>
            </a: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54F28727-B33A-41C0-AE9C-EDBB46F9F6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96" y="4698389"/>
            <a:ext cx="4232920" cy="142123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72" y="1474974"/>
            <a:ext cx="1901886" cy="1855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032" y="999196"/>
            <a:ext cx="4951984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</a:rPr>
              <a:t>CHARGING STATION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24992" y="999016"/>
            <a:ext cx="4951984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</a:rPr>
              <a:t>CHARGING BASE &amp; COLLECTOR (MAKER : ROBOTEQ)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8913440" y="1268760"/>
            <a:ext cx="98122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</a:rPr>
              <a:t>COLLECTOR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689594" y="2935841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</a:rPr>
              <a:t>CHARGING BASE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3" name="꺾인 연결선 2"/>
          <p:cNvCxnSpPr>
            <a:endCxn id="31" idx="1"/>
          </p:cNvCxnSpPr>
          <p:nvPr/>
        </p:nvCxnSpPr>
        <p:spPr bwMode="auto">
          <a:xfrm rot="5400000" flipH="1" flipV="1">
            <a:off x="8562399" y="1553310"/>
            <a:ext cx="486058" cy="216024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pic>
        <p:nvPicPr>
          <p:cNvPr id="5122" name="Picture 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914" y="3609032"/>
            <a:ext cx="252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5265344"/>
            <a:ext cx="25200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직사각형 41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197456" y="3923081"/>
            <a:ext cx="1187278" cy="168814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</a:rPr>
              <a:t>CHARGING BASE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4952483" y="4870903"/>
            <a:ext cx="892020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</a:rPr>
              <a:t>COLLECTOR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136794" y="4019014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FF0000"/>
                </a:solidFill>
              </a:rPr>
              <a:t>N </a:t>
            </a:r>
            <a:r>
              <a:rPr kumimoji="0" lang="en-US" altLang="ko-KR" sz="1100" b="0" dirty="0">
                <a:solidFill>
                  <a:srgbClr val="0070C0"/>
                </a:solidFill>
              </a:rPr>
              <a:t>       </a:t>
            </a:r>
            <a:r>
              <a:rPr kumimoji="0" lang="en-US" altLang="ko-KR" sz="1100" b="0" dirty="0">
                <a:solidFill>
                  <a:srgbClr val="0000CC"/>
                </a:solidFill>
              </a:rPr>
              <a:t>S </a:t>
            </a:r>
            <a:r>
              <a:rPr kumimoji="0" lang="en-US" altLang="ko-KR" sz="1100" b="0" dirty="0">
                <a:solidFill>
                  <a:srgbClr val="0070C0"/>
                </a:solidFill>
              </a:rPr>
              <a:t>       </a:t>
            </a:r>
            <a:r>
              <a:rPr kumimoji="0" lang="en-US" altLang="ko-KR" sz="1100" b="0" dirty="0">
                <a:solidFill>
                  <a:srgbClr val="FF0000"/>
                </a:solidFill>
              </a:rPr>
              <a:t>N</a:t>
            </a:r>
            <a:endParaRPr kumimoji="0" lang="en-US" altLang="ko-KR" sz="1100" b="0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023258" y="5661832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FF0000"/>
                </a:solidFill>
              </a:rPr>
              <a:t>N </a:t>
            </a:r>
            <a:r>
              <a:rPr kumimoji="0" lang="en-US" altLang="ko-KR" sz="1100" b="0" dirty="0">
                <a:solidFill>
                  <a:srgbClr val="0070C0"/>
                </a:solidFill>
              </a:rPr>
              <a:t>       </a:t>
            </a:r>
            <a:r>
              <a:rPr kumimoji="0" lang="en-US" altLang="ko-KR" sz="1100" b="0" dirty="0">
                <a:solidFill>
                  <a:srgbClr val="0000CC"/>
                </a:solidFill>
              </a:rPr>
              <a:t>S </a:t>
            </a:r>
            <a:r>
              <a:rPr kumimoji="0" lang="en-US" altLang="ko-KR" sz="1100" b="0" dirty="0">
                <a:solidFill>
                  <a:srgbClr val="0070C0"/>
                </a:solidFill>
              </a:rPr>
              <a:t>       </a:t>
            </a:r>
            <a:r>
              <a:rPr kumimoji="0" lang="en-US" altLang="ko-KR" sz="1100" b="0" dirty="0">
                <a:solidFill>
                  <a:srgbClr val="FF0000"/>
                </a:solidFill>
              </a:rPr>
              <a:t>N</a:t>
            </a:r>
            <a:endParaRPr kumimoji="0" lang="en-US" altLang="ko-KR" sz="1100" b="0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020928" y="4397342"/>
            <a:ext cx="21354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FF0000"/>
                </a:solidFill>
              </a:rPr>
              <a:t>N</a:t>
            </a:r>
            <a:endParaRPr kumimoji="0" lang="en-US" altLang="ko-KR" sz="1100" b="0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6687288" y="5943768"/>
            <a:ext cx="213542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FF0000"/>
                </a:solidFill>
              </a:rPr>
              <a:t>N</a:t>
            </a:r>
            <a:endParaRPr kumimoji="0" lang="en-US" altLang="ko-KR" sz="1100" b="0" dirty="0">
              <a:solidFill>
                <a:srgbClr val="FF0000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23" name="꺾인 연결선 22"/>
          <p:cNvCxnSpPr>
            <a:endCxn id="43" idx="3"/>
          </p:cNvCxnSpPr>
          <p:nvPr/>
        </p:nvCxnSpPr>
        <p:spPr bwMode="auto">
          <a:xfrm rot="5400000">
            <a:off x="5666027" y="4725351"/>
            <a:ext cx="473562" cy="116609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28" name="직선 화살표 연결선 27"/>
          <p:cNvCxnSpPr/>
          <p:nvPr/>
        </p:nvCxnSpPr>
        <p:spPr bwMode="auto">
          <a:xfrm flipV="1">
            <a:off x="6927696" y="6048458"/>
            <a:ext cx="0" cy="244208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CC"/>
            </a:solidFill>
            <a:prstDash val="sysDot"/>
            <a:round/>
            <a:headEnd type="none" w="med" len="med"/>
            <a:tailEnd type="stealth" w="lg" len="lg"/>
          </a:ln>
          <a:effectLst>
            <a:glow rad="38100">
              <a:schemeClr val="bg1"/>
            </a:glow>
          </a:effectLst>
        </p:spPr>
      </p:cxnSp>
      <p:cxnSp>
        <p:nvCxnSpPr>
          <p:cNvPr id="37" name="직선 화살표 연결선 36"/>
          <p:cNvCxnSpPr/>
          <p:nvPr/>
        </p:nvCxnSpPr>
        <p:spPr bwMode="auto">
          <a:xfrm>
            <a:off x="6136794" y="4750127"/>
            <a:ext cx="1823774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CC"/>
            </a:solidFill>
            <a:prstDash val="sysDot"/>
            <a:round/>
            <a:headEnd type="none" w="med" len="med"/>
            <a:tailEnd type="stealth" w="lg" len="lg"/>
          </a:ln>
          <a:effectLst>
            <a:glow rad="38100">
              <a:schemeClr val="bg1"/>
            </a:glow>
          </a:effectLst>
        </p:spPr>
      </p:cxn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7617296" y="3717217"/>
            <a:ext cx="378304" cy="168814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</a:rPr>
              <a:t>RAIL</a:t>
            </a:r>
            <a:endParaRPr kumimoji="0" lang="en-US" altLang="ko-KR" sz="11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8075514" y="3606201"/>
            <a:ext cx="1630014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rIns="36000" rtlCol="0" anchor="ctr"/>
          <a:lstStyle/>
          <a:p>
            <a:pPr latinLnBrk="0"/>
            <a:r>
              <a:rPr kumimoji="0" lang="ko-KR" altLang="en-US" sz="1100" b="0" dirty="0">
                <a:solidFill>
                  <a:srgbClr val="002060"/>
                </a:solidFill>
                <a:latin typeface="+mn-ea"/>
                <a:ea typeface="+mn-ea"/>
              </a:rPr>
              <a:t>▶ </a:t>
            </a:r>
            <a:r>
              <a:rPr kumimoji="0" lang="en-US" altLang="ko-KR" sz="1100" b="0" dirty="0">
                <a:solidFill>
                  <a:srgbClr val="002060"/>
                </a:solidFill>
                <a:latin typeface="+mn-ea"/>
                <a:ea typeface="+mn-ea"/>
              </a:rPr>
              <a:t>VEHICLE </a:t>
            </a:r>
            <a:r>
              <a:rPr kumimoji="0" lang="ko-KR" altLang="en-US" sz="1100" b="0" dirty="0">
                <a:solidFill>
                  <a:srgbClr val="002060"/>
                </a:solidFill>
                <a:latin typeface="+mn-ea"/>
                <a:ea typeface="+mn-ea"/>
              </a:rPr>
              <a:t>진입 시</a:t>
            </a:r>
            <a:endParaRPr kumimoji="0" lang="en-US" altLang="ko-KR" sz="1100" b="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8075514" y="5268550"/>
            <a:ext cx="1630014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36000" rIns="36000" rtlCol="0" anchor="ctr"/>
          <a:lstStyle/>
          <a:p>
            <a:pPr latinLnBrk="0"/>
            <a:r>
              <a:rPr kumimoji="0" lang="ko-KR" altLang="en-US" sz="1100" b="0" dirty="0">
                <a:solidFill>
                  <a:srgbClr val="002060"/>
                </a:solidFill>
                <a:latin typeface="+mn-ea"/>
                <a:ea typeface="+mn-ea"/>
              </a:rPr>
              <a:t>▶ </a:t>
            </a:r>
            <a:r>
              <a:rPr kumimoji="0" lang="en-US" altLang="ko-KR" sz="1100" b="0" dirty="0">
                <a:solidFill>
                  <a:srgbClr val="002060"/>
                </a:solidFill>
                <a:latin typeface="+mn-ea"/>
                <a:ea typeface="+mn-ea"/>
              </a:rPr>
              <a:t>VEHICLE </a:t>
            </a:r>
            <a:r>
              <a:rPr kumimoji="0" lang="ko-KR" altLang="en-US" sz="1100" b="0" dirty="0" err="1">
                <a:solidFill>
                  <a:srgbClr val="002060"/>
                </a:solidFill>
                <a:latin typeface="+mn-ea"/>
                <a:ea typeface="+mn-ea"/>
              </a:rPr>
              <a:t>정위치</a:t>
            </a:r>
            <a:r>
              <a:rPr kumimoji="0" lang="ko-KR" altLang="en-US" sz="1100" b="0" dirty="0">
                <a:solidFill>
                  <a:srgbClr val="002060"/>
                </a:solidFill>
                <a:latin typeface="+mn-ea"/>
                <a:ea typeface="+mn-ea"/>
              </a:rPr>
              <a:t> 시</a:t>
            </a:r>
            <a:endParaRPr kumimoji="0" lang="en-US" altLang="ko-KR" sz="1100" b="0" dirty="0">
              <a:solidFill>
                <a:srgbClr val="002060"/>
              </a:solidFill>
              <a:latin typeface="+mn-ea"/>
              <a:ea typeface="+mn-ea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992560" y="4293096"/>
            <a:ext cx="1306006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CHARGING BASE &amp; COLLECTOR</a:t>
            </a: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08AA8EF8-90CC-46B4-AEE6-FC2C26EABA29}"/>
              </a:ext>
            </a:extLst>
          </p:cNvPr>
          <p:cNvSpPr/>
          <p:nvPr/>
        </p:nvSpPr>
        <p:spPr bwMode="auto">
          <a:xfrm>
            <a:off x="531910" y="1556792"/>
            <a:ext cx="1540770" cy="299065"/>
          </a:xfrm>
          <a:prstGeom prst="rect">
            <a:avLst/>
          </a:prstGeom>
          <a:noFill/>
          <a:ln w="19050" algn="ctr">
            <a:noFill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0" dirty="0">
                <a:solidFill>
                  <a:srgbClr val="0070C0"/>
                </a:solidFill>
                <a:ea typeface="맑은 고딕" panose="020B0503020000020004" pitchFamily="50" charset="-127"/>
              </a:rPr>
              <a:t>CHARGING BRANCH</a:t>
            </a:r>
          </a:p>
        </p:txBody>
      </p:sp>
      <p:cxnSp>
        <p:nvCxnSpPr>
          <p:cNvPr id="50" name="꺾인 연결선 49"/>
          <p:cNvCxnSpPr>
            <a:endCxn id="78" idx="3"/>
          </p:cNvCxnSpPr>
          <p:nvPr/>
        </p:nvCxnSpPr>
        <p:spPr bwMode="auto">
          <a:xfrm rot="16200000" flipV="1">
            <a:off x="2021237" y="1757768"/>
            <a:ext cx="508230" cy="405344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79" name="꺾인 연결선 78"/>
          <p:cNvCxnSpPr>
            <a:endCxn id="77" idx="3"/>
          </p:cNvCxnSpPr>
          <p:nvPr/>
        </p:nvCxnSpPr>
        <p:spPr bwMode="auto">
          <a:xfrm rot="16200000" flipV="1">
            <a:off x="1950468" y="4790728"/>
            <a:ext cx="930587" cy="23439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sp>
        <p:nvSpPr>
          <p:cNvPr id="84" name="TextBox 83"/>
          <p:cNvSpPr txBox="1"/>
          <p:nvPr/>
        </p:nvSpPr>
        <p:spPr>
          <a:xfrm>
            <a:off x="5286475" y="1370572"/>
            <a:ext cx="2079947" cy="886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spcBef>
                <a:spcPct val="20000"/>
              </a:spcBef>
            </a:pPr>
            <a:r>
              <a:rPr lang="en-US" altLang="ko-KR" sz="1400" b="0" kern="0" dirty="0">
                <a:solidFill>
                  <a:schemeClr val="tx2"/>
                </a:solidFill>
                <a:latin typeface="+mn-ea"/>
                <a:ea typeface="+mn-ea"/>
              </a:rPr>
              <a:t>※</a:t>
            </a:r>
            <a:r>
              <a:rPr lang="ko-KR" altLang="en-US" sz="1400" b="0" kern="0" dirty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en-US" altLang="ko-KR" sz="1400" b="0" kern="0" dirty="0">
                <a:solidFill>
                  <a:schemeClr val="tx2"/>
                </a:solidFill>
                <a:latin typeface="+mn-ea"/>
                <a:ea typeface="+mn-ea"/>
              </a:rPr>
              <a:t>MAGNET</a:t>
            </a:r>
            <a:r>
              <a:rPr lang="ko-KR" altLang="en-US" sz="1400" b="0" kern="0" dirty="0">
                <a:solidFill>
                  <a:schemeClr val="tx2"/>
                </a:solidFill>
                <a:latin typeface="+mn-ea"/>
                <a:ea typeface="+mn-ea"/>
              </a:rPr>
              <a:t>을 이용하여</a:t>
            </a:r>
            <a:r>
              <a:rPr lang="en-US" altLang="ko-KR" sz="1400" b="0" kern="0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defTabSz="912813" eaLnBrk="0" latinLnBrk="0" hangingPunct="0">
              <a:spcBef>
                <a:spcPct val="20000"/>
              </a:spcBef>
            </a:pPr>
            <a:r>
              <a:rPr lang="en-US" altLang="ko-KR" sz="1400" b="0" kern="0" dirty="0">
                <a:solidFill>
                  <a:schemeClr val="tx2"/>
                </a:solidFill>
                <a:latin typeface="+mn-ea"/>
                <a:ea typeface="+mn-ea"/>
              </a:rPr>
              <a:t>   VEHICLE </a:t>
            </a:r>
            <a:r>
              <a:rPr lang="ko-KR" altLang="en-US" sz="1400" b="0" kern="0" dirty="0">
                <a:solidFill>
                  <a:schemeClr val="tx2"/>
                </a:solidFill>
                <a:latin typeface="+mn-ea"/>
                <a:ea typeface="+mn-ea"/>
              </a:rPr>
              <a:t>정 위치 시 </a:t>
            </a:r>
            <a:endParaRPr lang="en-US" altLang="ko-KR" sz="1400" b="0" kern="0" dirty="0">
              <a:solidFill>
                <a:schemeClr val="tx2"/>
              </a:solidFill>
              <a:latin typeface="+mn-ea"/>
              <a:ea typeface="+mn-ea"/>
            </a:endParaRPr>
          </a:p>
          <a:p>
            <a:pPr defTabSz="912813" eaLnBrk="0" latinLnBrk="0" hangingPunct="0">
              <a:spcBef>
                <a:spcPct val="20000"/>
              </a:spcBef>
            </a:pPr>
            <a:r>
              <a:rPr lang="en-US" altLang="ko-KR" sz="1400" b="0" kern="0" dirty="0">
                <a:solidFill>
                  <a:schemeClr val="tx2"/>
                </a:solidFill>
                <a:latin typeface="+mn-ea"/>
                <a:ea typeface="+mn-ea"/>
              </a:rPr>
              <a:t>   COLLECTOR CONTACT</a:t>
            </a:r>
            <a:r>
              <a:rPr lang="en-US" altLang="ko-KR" sz="1400" b="0" kern="0" dirty="0">
                <a:solidFill>
                  <a:schemeClr val="tx2"/>
                </a:solidFill>
                <a:latin typeface="+mn-ea"/>
              </a:rPr>
              <a:t> </a:t>
            </a:r>
            <a:endParaRPr lang="ko-KR" altLang="en-US" sz="1400" b="0" kern="0" dirty="0">
              <a:solidFill>
                <a:schemeClr val="tx2"/>
              </a:solidFill>
              <a:latin typeface="+mn-ea"/>
              <a:ea typeface="+mn-ea"/>
            </a:endParaRPr>
          </a:p>
        </p:txBody>
      </p:sp>
      <p:cxnSp>
        <p:nvCxnSpPr>
          <p:cNvPr id="86" name="꺾인 연결선 85"/>
          <p:cNvCxnSpPr>
            <a:endCxn id="33" idx="3"/>
          </p:cNvCxnSpPr>
          <p:nvPr/>
        </p:nvCxnSpPr>
        <p:spPr bwMode="auto">
          <a:xfrm rot="5400000">
            <a:off x="7938896" y="2830909"/>
            <a:ext cx="311169" cy="197760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  <p:cxnSp>
        <p:nvCxnSpPr>
          <p:cNvPr id="88" name="꺾인 연결선 87"/>
          <p:cNvCxnSpPr>
            <a:endCxn id="35" idx="3"/>
          </p:cNvCxnSpPr>
          <p:nvPr/>
        </p:nvCxnSpPr>
        <p:spPr bwMode="auto">
          <a:xfrm rot="5400000">
            <a:off x="2367714" y="3070446"/>
            <a:ext cx="1094718" cy="331438"/>
          </a:xfrm>
          <a:prstGeom prst="bentConnector2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ysDot"/>
            <a:round/>
            <a:headEnd type="oval" w="med" len="med"/>
            <a:tailEnd type="oval" w="med" len="med"/>
          </a:ln>
          <a:effectLst>
            <a:glow rad="25400">
              <a:schemeClr val="bg1"/>
            </a:glow>
          </a:effectLst>
        </p:spPr>
      </p:cxnSp>
    </p:spTree>
    <p:extLst>
      <p:ext uri="{BB962C8B-B14F-4D97-AF65-F5344CB8AC3E}">
        <p14:creationId xmlns:p14="http://schemas.microsoft.com/office/powerpoint/2010/main" val="171723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032" y="743970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2-6. POWER SUPPLY UNIT</a:t>
            </a:r>
            <a:endParaRPr lang="ko-KR" altLang="en-US" sz="16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" y="1011923"/>
            <a:ext cx="9903968" cy="233077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</a:rPr>
              <a:t>VEHICLE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 BATTERY 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96" y="3629784"/>
            <a:ext cx="9001000" cy="279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781251"/>
              </p:ext>
            </p:extLst>
          </p:nvPr>
        </p:nvGraphicFramePr>
        <p:xfrm>
          <a:off x="488504" y="1340768"/>
          <a:ext cx="5040560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8232">
                <a:tc>
                  <a:txBody>
                    <a:bodyPr/>
                    <a:lstStyle/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400" b="1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BATTERY</a:t>
                      </a:r>
                      <a:r>
                        <a:rPr kumimoji="0" lang="en-US" altLang="ko-KR" sz="1400" b="1" kern="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400" b="1" kern="0" baseline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선정조건</a:t>
                      </a:r>
                      <a:endParaRPr kumimoji="0" lang="en-US" altLang="ko-KR" sz="1400" b="1" kern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1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1) </a:t>
                      </a: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VEHICLE</a:t>
                      </a: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MOVING SPEED 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Straight Moving Speed : Max. 180m/min (3,000mm/sec)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Curve Moving Speed : Max. 35m/min (583mm/sec)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Acceleration (Deceleration) Speed : 1m/sec2 (0.1G)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kumimoji="0" lang="en-US" altLang="ko-KR" sz="1200" b="0" kern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  2) </a:t>
                      </a: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  <a:cs typeface="+mn-cs"/>
                        </a:rPr>
                        <a:t>VEHICLE</a:t>
                      </a:r>
                      <a:r>
                        <a:rPr kumimoji="0" lang="en-US" altLang="ko-KR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kumimoji="0" lang="ko-KR" altLang="en-US" sz="1200" b="0" kern="0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가동률</a:t>
                      </a:r>
                      <a:endParaRPr kumimoji="0" lang="en-US" altLang="ko-KR" sz="1200" b="0" kern="0" dirty="0">
                        <a:solidFill>
                          <a:srgbClr val="002060"/>
                        </a:solidFill>
                        <a:latin typeface="+mn-ea"/>
                        <a:ea typeface="+mn-ea"/>
                      </a:endParaRP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</a:t>
                      </a:r>
                      <a:r>
                        <a:rPr kumimoji="0" lang="ko-KR" altLang="en-US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가동시간 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: 4Hr (</a:t>
                      </a:r>
                      <a:r>
                        <a:rPr kumimoji="0" lang="ko-KR" altLang="en-US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완충 후 운영 가능 시간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</a:t>
                      </a:r>
                      <a:r>
                        <a:rPr kumimoji="0" lang="ko-KR" altLang="en-US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충전시간 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: 2Hr (</a:t>
                      </a:r>
                      <a:r>
                        <a:rPr kumimoji="0" lang="ko-KR" altLang="en-US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완충 소요 시간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eaLnBrk="1" fontAlgn="auto" latinLnBrk="1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    -. </a:t>
                      </a:r>
                      <a:r>
                        <a:rPr kumimoji="0" lang="ko-KR" altLang="en-US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가동률 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: 4/(4+2)*100 = </a:t>
                      </a:r>
                      <a:r>
                        <a:rPr kumimoji="0" lang="en-US" altLang="ko-KR" sz="1200" b="1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67%</a:t>
                      </a:r>
                      <a:r>
                        <a:rPr kumimoji="0" lang="en-US" altLang="ko-KR" sz="1200" b="0" kern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(</a:t>
                      </a:r>
                      <a:r>
                        <a:rPr kumimoji="0" lang="ko-KR" altLang="en-US" sz="1200" b="0" kern="0" baseline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 수시충전 포함 </a:t>
                      </a:r>
                      <a:r>
                        <a:rPr kumimoji="0" lang="en-US" altLang="ko-KR" sz="1200" b="0" kern="0" baseline="0" dirty="0">
                          <a:solidFill>
                            <a:schemeClr val="accent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오른쪽 화살표 8"/>
          <p:cNvSpPr/>
          <p:nvPr/>
        </p:nvSpPr>
        <p:spPr>
          <a:xfrm>
            <a:off x="5601072" y="1348388"/>
            <a:ext cx="720080" cy="2080612"/>
          </a:xfrm>
          <a:prstGeom prst="rightArrow">
            <a:avLst>
              <a:gd name="adj1" fmla="val 78405"/>
              <a:gd name="adj2" fmla="val 61640"/>
            </a:avLst>
          </a:prstGeom>
          <a:gradFill flip="none" rotWithShape="1">
            <a:gsLst>
              <a:gs pos="0">
                <a:schemeClr val="tx2"/>
              </a:gs>
              <a:gs pos="50000">
                <a:schemeClr val="tx2">
                  <a:lumMod val="40000"/>
                  <a:lumOff val="60000"/>
                </a:schemeClr>
              </a:gs>
              <a:gs pos="9900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400" b="0" kern="0" dirty="0">
              <a:solidFill>
                <a:schemeClr val="tx1"/>
              </a:solidFill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380306"/>
              </p:ext>
            </p:extLst>
          </p:nvPr>
        </p:nvGraphicFramePr>
        <p:xfrm>
          <a:off x="6393160" y="1340768"/>
          <a:ext cx="3024336" cy="2088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88232">
                <a:tc>
                  <a:txBody>
                    <a:bodyPr/>
                    <a:lstStyle/>
                    <a:p>
                      <a:pPr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ko-KR" altLang="en-US" sz="1400" b="1" kern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</a:rPr>
                        <a:t>선정 </a:t>
                      </a:r>
                      <a:r>
                        <a:rPr kumimoji="0" lang="en-US" altLang="ko-KR" sz="1400" b="1" kern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</a:rPr>
                        <a:t>BATTERY &amp; CHARGER</a:t>
                      </a:r>
                    </a:p>
                    <a:p>
                      <a:pPr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</a:rPr>
                        <a:t> 1) BATTERY</a:t>
                      </a:r>
                      <a:r>
                        <a:rPr kumimoji="0" lang="en-US" altLang="ko-KR" sz="1200" b="0" kern="0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</a:rPr>
                        <a:t> : 25V, 1320Wh</a:t>
                      </a:r>
                    </a:p>
                    <a:p>
                      <a:pPr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ko-KR" sz="1200" b="0" kern="0" baseline="0" dirty="0">
                          <a:solidFill>
                            <a:schemeClr val="accent2"/>
                          </a:solidFill>
                          <a:latin typeface="+mn-ea"/>
                          <a:ea typeface="+mn-ea"/>
                        </a:rPr>
                        <a:t> 2) CHARGING UNIT : 700W-25V25A</a:t>
                      </a:r>
                    </a:p>
                  </a:txBody>
                  <a:tcPr marT="72000" marB="7200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6890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032" y="743970"/>
            <a:ext cx="9903968" cy="295466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2-6. POWER SUPPLY UNIT</a:t>
            </a:r>
            <a:endParaRPr lang="ko-KR" altLang="en-US" sz="16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BATTERY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기본 운영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38" y="4067350"/>
            <a:ext cx="8167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84" y="5456418"/>
            <a:ext cx="834377" cy="67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직사각형 24"/>
          <p:cNvSpPr/>
          <p:nvPr/>
        </p:nvSpPr>
        <p:spPr>
          <a:xfrm>
            <a:off x="638152" y="3973472"/>
            <a:ext cx="1080120" cy="1267875"/>
          </a:xfrm>
          <a:prstGeom prst="rect">
            <a:avLst/>
          </a:prstGeom>
          <a:noFill/>
          <a:ln w="12700">
            <a:solidFill>
              <a:schemeClr val="tx2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3" name="직사각형 12"/>
          <p:cNvSpPr/>
          <p:nvPr/>
        </p:nvSpPr>
        <p:spPr bwMode="auto">
          <a:xfrm>
            <a:off x="691750" y="3873111"/>
            <a:ext cx="851004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BATTERY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638152" y="5356203"/>
            <a:ext cx="1080120" cy="835827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30" name="직사각형 29"/>
          <p:cNvSpPr/>
          <p:nvPr/>
        </p:nvSpPr>
        <p:spPr bwMode="auto">
          <a:xfrm>
            <a:off x="683764" y="5274612"/>
            <a:ext cx="916001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BACKUP BATTERY</a:t>
            </a:r>
          </a:p>
        </p:txBody>
      </p:sp>
      <p:cxnSp>
        <p:nvCxnSpPr>
          <p:cNvPr id="31" name="꺾인 연결선 30"/>
          <p:cNvCxnSpPr/>
          <p:nvPr/>
        </p:nvCxnSpPr>
        <p:spPr bwMode="auto">
          <a:xfrm flipV="1">
            <a:off x="1718272" y="3571926"/>
            <a:ext cx="252028" cy="777954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ysDot"/>
            <a:round/>
            <a:headEnd type="stealth" w="lg" len="lg"/>
            <a:tailEnd type="none" w="med" len="med"/>
          </a:ln>
          <a:effectLst/>
        </p:spPr>
      </p:cxnSp>
      <p:cxnSp>
        <p:nvCxnSpPr>
          <p:cNvPr id="3072" name="직선 연결선 3071"/>
          <p:cNvCxnSpPr>
            <a:stCxn id="25" idx="3"/>
          </p:cNvCxnSpPr>
          <p:nvPr/>
        </p:nvCxnSpPr>
        <p:spPr bwMode="auto">
          <a:xfrm flipV="1">
            <a:off x="1718272" y="4607409"/>
            <a:ext cx="396044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3076" name="직선 연결선 3075"/>
          <p:cNvCxnSpPr/>
          <p:nvPr/>
        </p:nvCxnSpPr>
        <p:spPr bwMode="auto">
          <a:xfrm flipV="1">
            <a:off x="1718272" y="5962077"/>
            <a:ext cx="1224136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stealth" w="lg" len="lg"/>
          </a:ln>
          <a:effectLst/>
        </p:spPr>
      </p:cxnSp>
      <p:cxnSp>
        <p:nvCxnSpPr>
          <p:cNvPr id="3078" name="직선 연결선 3077"/>
          <p:cNvCxnSpPr/>
          <p:nvPr/>
        </p:nvCxnSpPr>
        <p:spPr bwMode="auto">
          <a:xfrm>
            <a:off x="2114316" y="4607409"/>
            <a:ext cx="8280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62" name="꺾인 연결선 61"/>
          <p:cNvCxnSpPr/>
          <p:nvPr/>
        </p:nvCxnSpPr>
        <p:spPr bwMode="auto">
          <a:xfrm flipV="1">
            <a:off x="1718272" y="3556903"/>
            <a:ext cx="396044" cy="203035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sp>
        <p:nvSpPr>
          <p:cNvPr id="79" name="직사각형 78"/>
          <p:cNvSpPr/>
          <p:nvPr/>
        </p:nvSpPr>
        <p:spPr bwMode="auto">
          <a:xfrm rot="16200000">
            <a:off x="1755422" y="4000110"/>
            <a:ext cx="436699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</a:t>
            </a:r>
          </a:p>
        </p:txBody>
      </p:sp>
      <p:sp>
        <p:nvSpPr>
          <p:cNvPr id="3087" name="직사각형 3086"/>
          <p:cNvSpPr/>
          <p:nvPr/>
        </p:nvSpPr>
        <p:spPr>
          <a:xfrm>
            <a:off x="550903" y="3383718"/>
            <a:ext cx="2564591" cy="3024336"/>
          </a:xfrm>
          <a:prstGeom prst="rect">
            <a:avLst/>
          </a:prstGeom>
          <a:noFill/>
          <a:ln>
            <a:solidFill>
              <a:schemeClr val="accent2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82" name="직사각형 81"/>
          <p:cNvSpPr/>
          <p:nvPr/>
        </p:nvSpPr>
        <p:spPr bwMode="auto">
          <a:xfrm>
            <a:off x="636004" y="3284984"/>
            <a:ext cx="1139036" cy="214939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1050" b="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BATTERY </a:t>
            </a:r>
            <a:r>
              <a:rPr kumimoji="0" lang="ko-KR" altLang="en-US" sz="1050" b="0" dirty="0" err="1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충전시</a:t>
            </a:r>
            <a:endParaRPr kumimoji="0" lang="en-US" altLang="ko-KR" sz="1050" b="0" dirty="0">
              <a:solidFill>
                <a:schemeClr val="accent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1" name="직사각형 100"/>
          <p:cNvSpPr/>
          <p:nvPr/>
        </p:nvSpPr>
        <p:spPr bwMode="auto">
          <a:xfrm>
            <a:off x="2274969" y="6035822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MAIN BATTERY </a:t>
            </a: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" name="직사각형 102"/>
          <p:cNvSpPr/>
          <p:nvPr/>
        </p:nvSpPr>
        <p:spPr bwMode="auto">
          <a:xfrm>
            <a:off x="2276608" y="4680507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평상시</a:t>
            </a:r>
            <a:endParaRPr kumimoji="0" lang="en-US" altLang="ko-KR" sz="8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111" y="4067350"/>
            <a:ext cx="8167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957" y="5456418"/>
            <a:ext cx="834377" cy="67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" name="직사각형 148"/>
          <p:cNvSpPr/>
          <p:nvPr/>
        </p:nvSpPr>
        <p:spPr>
          <a:xfrm>
            <a:off x="3736425" y="3973472"/>
            <a:ext cx="1080120" cy="1267875"/>
          </a:xfrm>
          <a:prstGeom prst="rect">
            <a:avLst/>
          </a:prstGeom>
          <a:noFill/>
          <a:ln w="12700">
            <a:solidFill>
              <a:schemeClr val="tx2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50" name="직사각형 149"/>
          <p:cNvSpPr/>
          <p:nvPr/>
        </p:nvSpPr>
        <p:spPr bwMode="auto">
          <a:xfrm>
            <a:off x="3790023" y="3873111"/>
            <a:ext cx="851004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BATTERY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3736425" y="5356203"/>
            <a:ext cx="1080120" cy="835827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52" name="직사각형 151"/>
          <p:cNvSpPr/>
          <p:nvPr/>
        </p:nvSpPr>
        <p:spPr bwMode="auto">
          <a:xfrm>
            <a:off x="3782037" y="5274612"/>
            <a:ext cx="916001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BACKUP BATTERY</a:t>
            </a:r>
          </a:p>
        </p:txBody>
      </p:sp>
      <p:cxnSp>
        <p:nvCxnSpPr>
          <p:cNvPr id="155" name="직선 연결선 154"/>
          <p:cNvCxnSpPr>
            <a:stCxn id="149" idx="3"/>
          </p:cNvCxnSpPr>
          <p:nvPr/>
        </p:nvCxnSpPr>
        <p:spPr bwMode="auto">
          <a:xfrm flipV="1">
            <a:off x="4816545" y="4607409"/>
            <a:ext cx="396044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156" name="직선 연결선 155"/>
          <p:cNvCxnSpPr/>
          <p:nvPr/>
        </p:nvCxnSpPr>
        <p:spPr bwMode="auto">
          <a:xfrm flipV="1">
            <a:off x="4816545" y="5962077"/>
            <a:ext cx="1224136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stealth" w="lg" len="lg"/>
          </a:ln>
          <a:effectLst/>
        </p:spPr>
      </p:cxnSp>
      <p:cxnSp>
        <p:nvCxnSpPr>
          <p:cNvPr id="157" name="직선 연결선 156"/>
          <p:cNvCxnSpPr/>
          <p:nvPr/>
        </p:nvCxnSpPr>
        <p:spPr bwMode="auto">
          <a:xfrm>
            <a:off x="5212589" y="4607409"/>
            <a:ext cx="8280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59" name="꺾인 연결선 158"/>
          <p:cNvCxnSpPr/>
          <p:nvPr/>
        </p:nvCxnSpPr>
        <p:spPr bwMode="auto">
          <a:xfrm flipV="1">
            <a:off x="4816545" y="3556903"/>
            <a:ext cx="396044" cy="203035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sp>
        <p:nvSpPr>
          <p:cNvPr id="162" name="직사각형 161"/>
          <p:cNvSpPr/>
          <p:nvPr/>
        </p:nvSpPr>
        <p:spPr>
          <a:xfrm>
            <a:off x="3649176" y="3383718"/>
            <a:ext cx="2564591" cy="3024336"/>
          </a:xfrm>
          <a:prstGeom prst="rect">
            <a:avLst/>
          </a:prstGeom>
          <a:noFill/>
          <a:ln>
            <a:solidFill>
              <a:srgbClr val="0000CC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63" name="직사각형 162"/>
          <p:cNvSpPr/>
          <p:nvPr/>
        </p:nvSpPr>
        <p:spPr bwMode="auto">
          <a:xfrm>
            <a:off x="3734277" y="3284984"/>
            <a:ext cx="812375" cy="214939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ko-KR" altLang="en-US" sz="1050" b="0" dirty="0">
                <a:solidFill>
                  <a:srgbClr val="0000CC"/>
                </a:solidFill>
                <a:ea typeface="맑은 고딕" panose="020B0503020000020004" pitchFamily="50" charset="-127"/>
              </a:rPr>
              <a:t>정상 </a:t>
            </a:r>
            <a:r>
              <a:rPr kumimoji="0" lang="ko-KR" altLang="en-US" sz="1050" b="0" dirty="0" err="1">
                <a:solidFill>
                  <a:srgbClr val="0000CC"/>
                </a:solidFill>
                <a:ea typeface="맑은 고딕" panose="020B0503020000020004" pitchFamily="50" charset="-127"/>
              </a:rPr>
              <a:t>운영시</a:t>
            </a:r>
            <a:endParaRPr kumimoji="0" lang="en-US" altLang="ko-KR" sz="1050" b="0" dirty="0">
              <a:solidFill>
                <a:srgbClr val="0000CC"/>
              </a:solidFill>
              <a:ea typeface="맑은 고딕" panose="020B0503020000020004" pitchFamily="50" charset="-127"/>
            </a:endParaRPr>
          </a:p>
        </p:txBody>
      </p:sp>
      <p:sp>
        <p:nvSpPr>
          <p:cNvPr id="164" name="직사각형 163"/>
          <p:cNvSpPr/>
          <p:nvPr/>
        </p:nvSpPr>
        <p:spPr bwMode="auto">
          <a:xfrm>
            <a:off x="5373242" y="6035822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MAIN BATTERY </a:t>
            </a: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5" name="직사각형 164"/>
          <p:cNvSpPr/>
          <p:nvPr/>
        </p:nvSpPr>
        <p:spPr bwMode="auto">
          <a:xfrm>
            <a:off x="5374881" y="4680507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평상시</a:t>
            </a:r>
            <a:endParaRPr kumimoji="0" lang="en-US" altLang="ko-KR" sz="8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66" name="직선 연결선 165"/>
          <p:cNvCxnSpPr/>
          <p:nvPr/>
        </p:nvCxnSpPr>
        <p:spPr bwMode="auto">
          <a:xfrm>
            <a:off x="4816545" y="4349880"/>
            <a:ext cx="12088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ysDot"/>
            <a:round/>
            <a:headEnd type="oval" w="med" len="med"/>
            <a:tailEnd type="stealth" w="lg" len="lg"/>
          </a:ln>
          <a:effectLst>
            <a:glow rad="63500">
              <a:schemeClr val="bg1"/>
            </a:glow>
          </a:effectLst>
        </p:spPr>
      </p:cxnSp>
      <p:sp>
        <p:nvSpPr>
          <p:cNvPr id="168" name="직사각형 167"/>
          <p:cNvSpPr/>
          <p:nvPr/>
        </p:nvSpPr>
        <p:spPr bwMode="auto">
          <a:xfrm>
            <a:off x="5409563" y="4263054"/>
            <a:ext cx="436699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</a:t>
            </a:r>
          </a:p>
        </p:txBody>
      </p:sp>
      <p:pic>
        <p:nvPicPr>
          <p:cNvPr id="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3684" y="4067350"/>
            <a:ext cx="8167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30" y="5456418"/>
            <a:ext cx="834377" cy="670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" name="직사각형 171"/>
          <p:cNvSpPr/>
          <p:nvPr/>
        </p:nvSpPr>
        <p:spPr>
          <a:xfrm>
            <a:off x="6831998" y="3973472"/>
            <a:ext cx="1080120" cy="1267875"/>
          </a:xfrm>
          <a:prstGeom prst="rect">
            <a:avLst/>
          </a:prstGeom>
          <a:noFill/>
          <a:ln w="12700">
            <a:solidFill>
              <a:schemeClr val="tx2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73" name="직사각형 172"/>
          <p:cNvSpPr/>
          <p:nvPr/>
        </p:nvSpPr>
        <p:spPr bwMode="auto">
          <a:xfrm>
            <a:off x="6885596" y="3873111"/>
            <a:ext cx="851004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MAIN BATTERY</a:t>
            </a:r>
          </a:p>
        </p:txBody>
      </p:sp>
      <p:sp>
        <p:nvSpPr>
          <p:cNvPr id="174" name="직사각형 173"/>
          <p:cNvSpPr/>
          <p:nvPr/>
        </p:nvSpPr>
        <p:spPr>
          <a:xfrm>
            <a:off x="6831998" y="5356203"/>
            <a:ext cx="1080120" cy="835827"/>
          </a:xfrm>
          <a:prstGeom prst="rect">
            <a:avLst/>
          </a:prstGeom>
          <a:noFill/>
          <a:ln w="12700">
            <a:solidFill>
              <a:schemeClr val="accent6">
                <a:lumMod val="75000"/>
              </a:schemeClr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75" name="직사각형 174"/>
          <p:cNvSpPr/>
          <p:nvPr/>
        </p:nvSpPr>
        <p:spPr bwMode="auto">
          <a:xfrm>
            <a:off x="6877610" y="5274612"/>
            <a:ext cx="916001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BACKUP BATTERY</a:t>
            </a:r>
          </a:p>
        </p:txBody>
      </p:sp>
      <p:cxnSp>
        <p:nvCxnSpPr>
          <p:cNvPr id="178" name="직선 연결선 177"/>
          <p:cNvCxnSpPr>
            <a:stCxn id="172" idx="3"/>
          </p:cNvCxnSpPr>
          <p:nvPr/>
        </p:nvCxnSpPr>
        <p:spPr bwMode="auto">
          <a:xfrm flipV="1">
            <a:off x="7912118" y="4607409"/>
            <a:ext cx="396044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179" name="직선 연결선 178"/>
          <p:cNvCxnSpPr/>
          <p:nvPr/>
        </p:nvCxnSpPr>
        <p:spPr bwMode="auto">
          <a:xfrm flipV="1">
            <a:off x="7912118" y="5962077"/>
            <a:ext cx="1224136" cy="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stealth" w="lg" len="lg"/>
          </a:ln>
          <a:effectLst/>
        </p:spPr>
      </p:cxnSp>
      <p:cxnSp>
        <p:nvCxnSpPr>
          <p:cNvPr id="180" name="직선 연결선 179"/>
          <p:cNvCxnSpPr/>
          <p:nvPr/>
        </p:nvCxnSpPr>
        <p:spPr bwMode="auto">
          <a:xfrm>
            <a:off x="8308162" y="4607409"/>
            <a:ext cx="82809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82" name="꺾인 연결선 181"/>
          <p:cNvCxnSpPr/>
          <p:nvPr/>
        </p:nvCxnSpPr>
        <p:spPr bwMode="auto">
          <a:xfrm flipV="1">
            <a:off x="7912118" y="3556903"/>
            <a:ext cx="396044" cy="203035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sp>
        <p:nvSpPr>
          <p:cNvPr id="185" name="직사각형 184"/>
          <p:cNvSpPr/>
          <p:nvPr/>
        </p:nvSpPr>
        <p:spPr>
          <a:xfrm>
            <a:off x="6744749" y="3383718"/>
            <a:ext cx="2564591" cy="302433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186" name="직사각형 185"/>
          <p:cNvSpPr/>
          <p:nvPr/>
        </p:nvSpPr>
        <p:spPr bwMode="auto">
          <a:xfrm>
            <a:off x="6829850" y="3284984"/>
            <a:ext cx="1478312" cy="214939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1050" b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MAIN BATTERY </a:t>
            </a:r>
            <a:r>
              <a:rPr kumimoji="0" lang="ko-KR" altLang="en-US" sz="1050" b="0" dirty="0" err="1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방전시</a:t>
            </a:r>
            <a:endParaRPr kumimoji="0" lang="en-US" altLang="ko-KR" sz="1050" b="0" dirty="0">
              <a:solidFill>
                <a:schemeClr val="accent6">
                  <a:lumMod val="75000"/>
                </a:schemeClr>
              </a:solidFill>
              <a:ea typeface="맑은 고딕" panose="020B0503020000020004" pitchFamily="50" charset="-127"/>
            </a:endParaRPr>
          </a:p>
        </p:txBody>
      </p:sp>
      <p:sp>
        <p:nvSpPr>
          <p:cNvPr id="187" name="직사각형 186"/>
          <p:cNvSpPr/>
          <p:nvPr/>
        </p:nvSpPr>
        <p:spPr bwMode="auto">
          <a:xfrm>
            <a:off x="8468815" y="6035822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MAIN BATTERY </a:t>
            </a: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8" name="직사각형 187"/>
          <p:cNvSpPr/>
          <p:nvPr/>
        </p:nvSpPr>
        <p:spPr bwMode="auto">
          <a:xfrm>
            <a:off x="8470454" y="4680507"/>
            <a:ext cx="826695" cy="29711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평상시</a:t>
            </a:r>
            <a:endParaRPr kumimoji="0" lang="en-US" altLang="ko-KR" sz="800" b="0" dirty="0">
              <a:solidFill>
                <a:srgbClr val="0070C0"/>
              </a:solidFill>
              <a:ea typeface="맑은 고딕" panose="020B0503020000020004" pitchFamily="50" charset="-127"/>
            </a:endParaRPr>
          </a:p>
          <a:p>
            <a:pPr algn="ctr" latinLnBrk="0"/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 </a:t>
            </a:r>
            <a:r>
              <a:rPr kumimoji="0" lang="en-US" altLang="ko-KR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AGV </a:t>
            </a:r>
            <a:r>
              <a:rPr kumimoji="0" lang="ko-KR" altLang="en-US" sz="800" b="0" dirty="0">
                <a:solidFill>
                  <a:srgbClr val="0070C0"/>
                </a:solidFill>
                <a:ea typeface="맑은 고딕" panose="020B0503020000020004" pitchFamily="50" charset="-127"/>
              </a:rPr>
              <a:t>구동 회로</a:t>
            </a:r>
            <a:endParaRPr kumimoji="0" lang="en-US" altLang="ko-KR" sz="800" b="0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90" name="직선 연결선 189"/>
          <p:cNvCxnSpPr/>
          <p:nvPr/>
        </p:nvCxnSpPr>
        <p:spPr bwMode="auto">
          <a:xfrm>
            <a:off x="7915928" y="5771412"/>
            <a:ext cx="1208896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ysDot"/>
            <a:round/>
            <a:headEnd type="oval" w="med" len="med"/>
            <a:tailEnd type="stealth" w="lg" len="lg"/>
          </a:ln>
          <a:effectLst/>
        </p:spPr>
      </p:cxnSp>
      <p:sp>
        <p:nvSpPr>
          <p:cNvPr id="192" name="직사각형 191"/>
          <p:cNvSpPr/>
          <p:nvPr/>
        </p:nvSpPr>
        <p:spPr bwMode="auto">
          <a:xfrm>
            <a:off x="8503422" y="5689554"/>
            <a:ext cx="436699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</a:t>
            </a:r>
          </a:p>
        </p:txBody>
      </p:sp>
      <p:cxnSp>
        <p:nvCxnSpPr>
          <p:cNvPr id="34" name="꺾인 연결선 33"/>
          <p:cNvCxnSpPr/>
          <p:nvPr/>
        </p:nvCxnSpPr>
        <p:spPr bwMode="auto">
          <a:xfrm flipV="1">
            <a:off x="1718272" y="3811791"/>
            <a:ext cx="540060" cy="1958351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accent2"/>
            </a:solidFill>
            <a:prstDash val="sysDot"/>
            <a:round/>
            <a:headEnd type="stealth" w="lg" len="lg"/>
            <a:tailEnd type="none" w="med" len="med"/>
          </a:ln>
          <a:effectLst>
            <a:glow rad="63500">
              <a:schemeClr val="bg1"/>
            </a:glow>
          </a:effectLst>
        </p:spPr>
      </p:cxnSp>
      <p:sp>
        <p:nvSpPr>
          <p:cNvPr id="80" name="직사각형 79"/>
          <p:cNvSpPr/>
          <p:nvPr/>
        </p:nvSpPr>
        <p:spPr bwMode="auto">
          <a:xfrm rot="16200000">
            <a:off x="2041851" y="5388881"/>
            <a:ext cx="436699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800" b="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POWER</a:t>
            </a:r>
          </a:p>
        </p:txBody>
      </p:sp>
      <p:sp>
        <p:nvSpPr>
          <p:cNvPr id="196" name="직사각형 195"/>
          <p:cNvSpPr/>
          <p:nvPr/>
        </p:nvSpPr>
        <p:spPr bwMode="auto">
          <a:xfrm>
            <a:off x="440384" y="1204010"/>
            <a:ext cx="912112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-.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</a:rPr>
              <a:t>RS-232/485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</a:rPr>
              <a:t>통신 기능 내장 형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</a:rPr>
              <a:t>BATTERY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</a:rPr>
              <a:t>사용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 BATTERY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상태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MONITORING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가능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.</a:t>
            </a: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-. BATTERY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</a:rPr>
              <a:t>잔량이 일정 수준 이하인 경우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</a:rPr>
              <a:t>, 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</a:rPr>
              <a:t>운행을 중지하고 자동으로 충전 시작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</a:rPr>
              <a:t>충전 위치로 이동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</a:rPr>
              <a:t>※ BATTERY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</a:rPr>
              <a:t>운영시간을 연장을 위해서</a:t>
            </a: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</a:rPr>
              <a:t>,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</a:rPr>
              <a:t>충전 위치 외에</a:t>
            </a: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</a:rPr>
              <a:t>,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</a:rPr>
              <a:t>대기위치상에서도 수시충전</a:t>
            </a:r>
            <a:endParaRPr lang="en-US" altLang="ko-KR" sz="1400" b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97" name="TextBox 196"/>
          <p:cNvSpPr txBox="1"/>
          <p:nvPr/>
        </p:nvSpPr>
        <p:spPr>
          <a:xfrm>
            <a:off x="-312" y="2018340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BATTERY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방전 시 대책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198" name="직사각형 197"/>
          <p:cNvSpPr/>
          <p:nvPr/>
        </p:nvSpPr>
        <p:spPr bwMode="auto">
          <a:xfrm>
            <a:off x="440384" y="2204864"/>
            <a:ext cx="91211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-. AGV 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내부 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BACK-UP BATTERY 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를 별도 설치하여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, MAIN BATTERY 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방전 시 단 시간 동안 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BACK-UP BATTERY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로</a:t>
            </a:r>
            <a:endParaRPr kumimoji="0" lang="en-US" altLang="ko-KR" sz="1400" b="0" kern="0" dirty="0">
              <a:solidFill>
                <a:srgbClr val="0070C0"/>
              </a:solidFill>
              <a:latin typeface="+mn-ea"/>
              <a:ea typeface="+mn-ea"/>
            </a:endParaRP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   AGV 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운영 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충전 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STATION </a:t>
            </a:r>
            <a:r>
              <a:rPr kumimoji="0" lang="ko-KR" altLang="en-US" sz="1400" b="0" kern="0" dirty="0">
                <a:solidFill>
                  <a:srgbClr val="0070C0"/>
                </a:solidFill>
                <a:latin typeface="+mn-ea"/>
                <a:ea typeface="+mn-ea"/>
              </a:rPr>
              <a:t>으로 이동</a:t>
            </a:r>
            <a:r>
              <a:rPr kumimoji="0" lang="en-US" altLang="ko-KR" sz="1400" b="0" kern="0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  <a:endParaRPr lang="en-US" altLang="ko-KR" sz="1400" b="0" dirty="0">
              <a:solidFill>
                <a:srgbClr val="0070C0"/>
              </a:solidFill>
              <a:latin typeface="+mn-ea"/>
              <a:ea typeface="+mn-ea"/>
              <a:sym typeface="Wingdings" panose="05000000000000000000" pitchFamily="2" charset="2"/>
            </a:endParaRP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-. PORTABLE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보조 </a:t>
            </a:r>
            <a:r>
              <a:rPr lang="en-US" altLang="ko-KR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BATTERY </a:t>
            </a:r>
            <a:r>
              <a:rPr lang="ko-KR" altLang="en-US" sz="1400" b="0" dirty="0">
                <a:solidFill>
                  <a:srgbClr val="0070C0"/>
                </a:solidFill>
                <a:latin typeface="+mn-ea"/>
                <a:ea typeface="+mn-ea"/>
                <a:sym typeface="Wingdings" panose="05000000000000000000" pitchFamily="2" charset="2"/>
              </a:rPr>
              <a:t>를 이용한 전원공급 </a:t>
            </a:r>
            <a:endParaRPr lang="en-US" altLang="ko-KR" sz="1400" b="0" dirty="0">
              <a:solidFill>
                <a:srgbClr val="0070C0"/>
              </a:solidFill>
              <a:latin typeface="+mn-ea"/>
              <a:ea typeface="+mn-ea"/>
              <a:sym typeface="Wingdings" panose="05000000000000000000" pitchFamily="2" charset="2"/>
            </a:endParaRP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※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보조 </a:t>
            </a: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BATTERY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이용한 </a:t>
            </a: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VEHICLE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이동 시 편의성을 위한 </a:t>
            </a:r>
            <a:r>
              <a:rPr lang="en-US" altLang="ko-KR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MCU </a:t>
            </a:r>
            <a:r>
              <a:rPr lang="ko-KR" altLang="en-US" sz="1400" b="0" dirty="0">
                <a:solidFill>
                  <a:schemeClr val="accent2"/>
                </a:solidFill>
                <a:latin typeface="+mn-ea"/>
                <a:ea typeface="+mn-ea"/>
                <a:sym typeface="Wingdings" panose="05000000000000000000" pitchFamily="2" charset="2"/>
              </a:rPr>
              <a:t>기본 제공 </a:t>
            </a:r>
            <a:endParaRPr lang="en-US" altLang="ko-KR" b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0405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4" descr="C:\Documents and Settings\김형태\Local Settings\Temporary Internet Files\Content.IE5\37WJAC3N\MCj0431576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76" y="1489487"/>
            <a:ext cx="1051773" cy="841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0" name="직사각형 199"/>
          <p:cNvSpPr/>
          <p:nvPr/>
        </p:nvSpPr>
        <p:spPr bwMode="auto">
          <a:xfrm>
            <a:off x="413974" y="1416606"/>
            <a:ext cx="1861160" cy="971586"/>
          </a:xfrm>
          <a:prstGeom prst="rect">
            <a:avLst/>
          </a:prstGeom>
          <a:noFill/>
          <a:ln w="25400" algn="ctr">
            <a:solidFill>
              <a:srgbClr val="7030A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algn="ctr" latinLnBrk="0"/>
            <a:endParaRPr kumimoji="0" lang="ko-KR" altLang="en-US" b="1">
              <a:latin typeface="Arial" charset="0"/>
            </a:endParaRPr>
          </a:p>
        </p:txBody>
      </p:sp>
      <p:sp>
        <p:nvSpPr>
          <p:cNvPr id="201" name="직사각형 200"/>
          <p:cNvSpPr/>
          <p:nvPr/>
        </p:nvSpPr>
        <p:spPr bwMode="auto">
          <a:xfrm>
            <a:off x="524622" y="1303295"/>
            <a:ext cx="819042" cy="236433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rIns="72000" rtlCol="0" anchor="ctr"/>
          <a:lstStyle/>
          <a:p>
            <a:pPr algn="ctr" latinLnBrk="0"/>
            <a:r>
              <a:rPr kumimoji="0" lang="en-US" altLang="ko-KR" sz="11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ADS (TC)</a:t>
            </a:r>
          </a:p>
        </p:txBody>
      </p:sp>
      <p:pic>
        <p:nvPicPr>
          <p:cNvPr id="205" name="Picture 4" descr="C:\Documents and Settings\김형태\Local Settings\Temporary Internet Files\Content.IE5\37WJAC3N\MCj0431576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39" y="3337991"/>
            <a:ext cx="813998" cy="76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6" name="직사각형 205"/>
          <p:cNvSpPr/>
          <p:nvPr/>
        </p:nvSpPr>
        <p:spPr bwMode="auto">
          <a:xfrm>
            <a:off x="412194" y="3183893"/>
            <a:ext cx="1862940" cy="971586"/>
          </a:xfrm>
          <a:prstGeom prst="rect">
            <a:avLst/>
          </a:prstGeom>
          <a:noFill/>
          <a:ln w="25400" algn="ctr">
            <a:solidFill>
              <a:srgbClr val="0000CC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algn="ctr" latinLnBrk="0"/>
            <a:endParaRPr kumimoji="0" lang="ko-KR" altLang="en-US" b="1">
              <a:latin typeface="Arial" charset="0"/>
            </a:endParaRPr>
          </a:p>
        </p:txBody>
      </p:sp>
      <p:sp>
        <p:nvSpPr>
          <p:cNvPr id="207" name="직사각형 206"/>
          <p:cNvSpPr/>
          <p:nvPr/>
        </p:nvSpPr>
        <p:spPr bwMode="auto">
          <a:xfrm>
            <a:off x="500218" y="3108055"/>
            <a:ext cx="1126844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latinLnBrk="0"/>
            <a:r>
              <a:rPr kumimoji="0" lang="en-US" altLang="ko-KR" sz="9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OCS &amp; </a:t>
            </a:r>
          </a:p>
          <a:p>
            <a:pPr latinLnBrk="0"/>
            <a:r>
              <a:rPr kumimoji="0" lang="en-US" altLang="ko-KR" sz="900" dirty="0">
                <a:solidFill>
                  <a:srgbClr val="0070C0"/>
                </a:solidFill>
                <a:ea typeface="맑은 고딕" panose="020B0503020000020004" pitchFamily="50" charset="-127"/>
              </a:rPr>
              <a:t>MONITORING SYS.</a:t>
            </a:r>
            <a:endParaRPr kumimoji="0" lang="en-US" altLang="ko-KR" sz="9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3074838" y="3108055"/>
            <a:ext cx="2152624" cy="1047424"/>
            <a:chOff x="4232920" y="3461696"/>
            <a:chExt cx="2152624" cy="1047424"/>
          </a:xfrm>
        </p:grpSpPr>
        <p:grpSp>
          <p:nvGrpSpPr>
            <p:cNvPr id="33" name="그룹 32"/>
            <p:cNvGrpSpPr/>
            <p:nvPr/>
          </p:nvGrpSpPr>
          <p:grpSpPr>
            <a:xfrm>
              <a:off x="4376936" y="3718965"/>
              <a:ext cx="865990" cy="658171"/>
              <a:chOff x="3649236" y="1865256"/>
              <a:chExt cx="865990" cy="658171"/>
            </a:xfrm>
          </p:grpSpPr>
          <p:pic>
            <p:nvPicPr>
              <p:cNvPr id="409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9236" y="1865256"/>
                <a:ext cx="865990" cy="46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4" name="직사각형 193"/>
              <p:cNvSpPr/>
              <p:nvPr/>
            </p:nvSpPr>
            <p:spPr bwMode="auto">
              <a:xfrm>
                <a:off x="3649236" y="2361941"/>
                <a:ext cx="792087" cy="161486"/>
              </a:xfrm>
              <a:prstGeom prst="rect">
                <a:avLst/>
              </a:prstGeom>
              <a:solidFill>
                <a:schemeClr val="bg1"/>
              </a:solidFill>
              <a:ln w="19050" algn="ctr">
                <a:noFill/>
                <a:round/>
                <a:headEnd/>
                <a:tailEnd/>
              </a:ln>
            </p:spPr>
            <p:txBody>
              <a:bodyPr lIns="72000" rIns="72000" rtlCol="0" anchor="ctr"/>
              <a:lstStyle/>
              <a:p>
                <a:pPr algn="ctr" latinLnBrk="0"/>
                <a:r>
                  <a:rPr kumimoji="0" lang="en-US" altLang="ko-KR" sz="900" b="0" dirty="0">
                    <a:solidFill>
                      <a:srgbClr val="0000CC"/>
                    </a:solidFill>
                    <a:ea typeface="맑은 고딕" panose="020B0503020000020004" pitchFamily="50" charset="-127"/>
                  </a:rPr>
                  <a:t>MAIN PLC</a:t>
                </a:r>
              </a:p>
            </p:txBody>
          </p:sp>
        </p:grpSp>
        <p:sp>
          <p:nvSpPr>
            <p:cNvPr id="196" name="직사각형 195"/>
            <p:cNvSpPr/>
            <p:nvPr/>
          </p:nvSpPr>
          <p:spPr bwMode="auto">
            <a:xfrm>
              <a:off x="5943869" y="4176446"/>
              <a:ext cx="360040" cy="161486"/>
            </a:xfrm>
            <a:prstGeom prst="rect">
              <a:avLst/>
            </a:prstGeom>
            <a:solidFill>
              <a:schemeClr val="bg1"/>
            </a:solidFill>
            <a:ln w="19050" algn="ctr">
              <a:noFill/>
              <a:round/>
              <a:headEnd/>
              <a:tailEnd/>
            </a:ln>
          </p:spPr>
          <p:txBody>
            <a:bodyPr lIns="72000" rIns="72000" rtlCol="0" anchor="ctr"/>
            <a:lstStyle/>
            <a:p>
              <a:pPr algn="ctr" latinLnBrk="0"/>
              <a:r>
                <a:rPr kumimoji="0" lang="en-US" altLang="ko-KR" sz="900" b="0" dirty="0">
                  <a:solidFill>
                    <a:srgbClr val="0000CC"/>
                  </a:solidFill>
                  <a:ea typeface="맑은 고딕" panose="020B0503020000020004" pitchFamily="50" charset="-127"/>
                </a:rPr>
                <a:t>AP</a:t>
              </a:r>
            </a:p>
          </p:txBody>
        </p:sp>
        <p:pic>
          <p:nvPicPr>
            <p:cNvPr id="124" name="그림 1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23775" y="4023327"/>
              <a:ext cx="357710" cy="469906"/>
            </a:xfrm>
            <a:prstGeom prst="rect">
              <a:avLst/>
            </a:prstGeom>
          </p:spPr>
        </p:pic>
        <p:grpSp>
          <p:nvGrpSpPr>
            <p:cNvPr id="38" name="그룹 37"/>
            <p:cNvGrpSpPr/>
            <p:nvPr/>
          </p:nvGrpSpPr>
          <p:grpSpPr>
            <a:xfrm>
              <a:off x="5343638" y="3644906"/>
              <a:ext cx="1041906" cy="340586"/>
              <a:chOff x="4875137" y="1702621"/>
              <a:chExt cx="1041906" cy="340586"/>
            </a:xfrm>
          </p:grpSpPr>
          <p:sp>
            <p:nvSpPr>
              <p:cNvPr id="195" name="직사각형 194"/>
              <p:cNvSpPr/>
              <p:nvPr/>
            </p:nvSpPr>
            <p:spPr bwMode="auto">
              <a:xfrm>
                <a:off x="5484996" y="1764948"/>
                <a:ext cx="432047" cy="161486"/>
              </a:xfrm>
              <a:prstGeom prst="rect">
                <a:avLst/>
              </a:prstGeom>
              <a:solidFill>
                <a:schemeClr val="bg1"/>
              </a:solidFill>
              <a:ln w="19050" algn="ctr">
                <a:noFill/>
                <a:round/>
                <a:headEnd/>
                <a:tailEnd/>
              </a:ln>
            </p:spPr>
            <p:txBody>
              <a:bodyPr lIns="72000" rIns="72000" rtlCol="0" anchor="ctr"/>
              <a:lstStyle/>
              <a:p>
                <a:pPr algn="ctr" latinLnBrk="0"/>
                <a:r>
                  <a:rPr kumimoji="0" lang="en-US" altLang="ko-KR" sz="900" b="0" dirty="0">
                    <a:solidFill>
                      <a:srgbClr val="0000CC"/>
                    </a:solidFill>
                    <a:ea typeface="맑은 고딕" panose="020B0503020000020004" pitchFamily="50" charset="-127"/>
                  </a:rPr>
                  <a:t>HUB</a:t>
                </a:r>
              </a:p>
            </p:txBody>
          </p:sp>
          <p:pic>
            <p:nvPicPr>
              <p:cNvPr id="193" name="그림 192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75137" y="1702621"/>
                <a:ext cx="677675" cy="340586"/>
              </a:xfrm>
              <a:prstGeom prst="rect">
                <a:avLst/>
              </a:prstGeom>
            </p:spPr>
          </p:pic>
        </p:grpSp>
        <p:sp>
          <p:nvSpPr>
            <p:cNvPr id="216" name="직사각형 215"/>
            <p:cNvSpPr/>
            <p:nvPr/>
          </p:nvSpPr>
          <p:spPr bwMode="auto">
            <a:xfrm>
              <a:off x="4232920" y="3537534"/>
              <a:ext cx="2152624" cy="971586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algn="ctr" latinLnBrk="0"/>
              <a:endParaRPr kumimoji="0" lang="ko-KR" altLang="en-US" b="1">
                <a:latin typeface="Arial" charset="0"/>
              </a:endParaRPr>
            </a:p>
          </p:txBody>
        </p:sp>
        <p:sp>
          <p:nvSpPr>
            <p:cNvPr id="217" name="직사각형 216"/>
            <p:cNvSpPr/>
            <p:nvPr/>
          </p:nvSpPr>
          <p:spPr bwMode="auto">
            <a:xfrm>
              <a:off x="4320943" y="3461696"/>
              <a:ext cx="1138117" cy="161486"/>
            </a:xfrm>
            <a:prstGeom prst="rect">
              <a:avLst/>
            </a:prstGeom>
            <a:solidFill>
              <a:schemeClr val="bg1"/>
            </a:solidFill>
            <a:ln w="19050" algn="ctr">
              <a:noFill/>
              <a:round/>
              <a:headEnd/>
              <a:tailEnd/>
            </a:ln>
          </p:spPr>
          <p:txBody>
            <a:bodyPr lIns="36000" rIns="36000" rtlCol="0" anchor="ctr"/>
            <a:lstStyle/>
            <a:p>
              <a:pPr algn="ctr" latinLnBrk="0"/>
              <a:r>
                <a:rPr kumimoji="0" lang="en-US" altLang="ko-KR" sz="900" b="1" dirty="0">
                  <a:solidFill>
                    <a:srgbClr val="0070C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MAIN CONTROLLR</a:t>
              </a:r>
            </a:p>
          </p:txBody>
        </p:sp>
      </p:grpSp>
      <p:pic>
        <p:nvPicPr>
          <p:cNvPr id="26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852" y="4971129"/>
            <a:ext cx="435402" cy="90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0" name="그룹 319"/>
          <p:cNvGrpSpPr/>
          <p:nvPr/>
        </p:nvGrpSpPr>
        <p:grpSpPr>
          <a:xfrm>
            <a:off x="4791655" y="4797152"/>
            <a:ext cx="1500687" cy="1145729"/>
            <a:chOff x="704528" y="4868013"/>
            <a:chExt cx="1500687" cy="1145729"/>
          </a:xfrm>
        </p:grpSpPr>
        <p:sp>
          <p:nvSpPr>
            <p:cNvPr id="322" name="직사각형 321"/>
            <p:cNvSpPr/>
            <p:nvPr/>
          </p:nvSpPr>
          <p:spPr bwMode="auto">
            <a:xfrm>
              <a:off x="704528" y="4944997"/>
              <a:ext cx="1500687" cy="1068745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algn="ctr" latinLnBrk="0"/>
              <a:endParaRPr kumimoji="0" lang="ko-KR" altLang="en-US" b="1">
                <a:latin typeface="Arial" charset="0"/>
              </a:endParaRPr>
            </a:p>
          </p:txBody>
        </p:sp>
        <p:sp>
          <p:nvSpPr>
            <p:cNvPr id="323" name="직사각형 322"/>
            <p:cNvSpPr/>
            <p:nvPr/>
          </p:nvSpPr>
          <p:spPr bwMode="auto">
            <a:xfrm>
              <a:off x="792552" y="4868013"/>
              <a:ext cx="854887" cy="161486"/>
            </a:xfrm>
            <a:prstGeom prst="rect">
              <a:avLst/>
            </a:prstGeom>
            <a:solidFill>
              <a:schemeClr val="bg1"/>
            </a:solidFill>
            <a:ln w="19050" algn="ctr">
              <a:noFill/>
              <a:round/>
              <a:headEnd/>
              <a:tailEnd/>
            </a:ln>
          </p:spPr>
          <p:txBody>
            <a:bodyPr lIns="36000" rIns="36000" rtlCol="0" anchor="ctr"/>
            <a:lstStyle/>
            <a:p>
              <a:pPr algn="ctr" latinLnBrk="0"/>
              <a:r>
                <a:rPr kumimoji="0" lang="en-US" altLang="ko-KR" sz="900" dirty="0">
                  <a:solidFill>
                    <a:srgbClr val="0070C0"/>
                  </a:solidFill>
                  <a:ea typeface="맑은 고딕" panose="020B0503020000020004" pitchFamily="50" charset="-127"/>
                </a:rPr>
                <a:t>MTL(LIFTER)</a:t>
              </a:r>
              <a:endParaRPr kumimoji="0" lang="en-US" altLang="ko-KR" sz="9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366" name="직사각형 365"/>
          <p:cNvSpPr/>
          <p:nvPr/>
        </p:nvSpPr>
        <p:spPr bwMode="auto">
          <a:xfrm>
            <a:off x="2296324" y="1490717"/>
            <a:ext cx="734481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※ OCS (OHV Control System)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: OHV System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을 운영하기 위한 물류제어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 Software.</a:t>
            </a: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※ HUB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: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Network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를 구성하기 위해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OCS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운영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PC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와 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OHV System 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장치들을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LAN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에 접속시키는 공유장치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.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latin typeface="맑은 고딕"/>
                <a:ea typeface="맑은 고딕" panose="020B0503020000020004" pitchFamily="50" charset="-127"/>
              </a:rPr>
              <a:t> </a:t>
            </a:r>
            <a:endParaRPr kumimoji="0" lang="en-US" altLang="ko-KR" b="0" kern="0" dirty="0">
              <a:solidFill>
                <a:schemeClr val="accent6">
                  <a:lumMod val="75000"/>
                </a:schemeClr>
              </a:solidFill>
              <a:ea typeface="맑은 고딕" panose="020B0503020000020004" pitchFamily="50" charset="-127"/>
            </a:endParaRPr>
          </a:p>
          <a:p>
            <a:pPr eaLnBrk="1" fontAlgn="auto" latinLnBrk="1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※ AP (Access Point) :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OCS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운영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PC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와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OHV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간의 통신을 위한 무선 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LAN </a:t>
            </a:r>
            <a:r>
              <a:rPr kumimoji="0" lang="ko-KR" altLang="en-US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안테나</a:t>
            </a:r>
            <a:r>
              <a:rPr kumimoji="0" lang="en-US" altLang="ko-KR" b="0" kern="0" dirty="0">
                <a:solidFill>
                  <a:schemeClr val="accent6">
                    <a:lumMod val="75000"/>
                  </a:schemeClr>
                </a:solidFill>
                <a:ea typeface="맑은 고딕" panose="020B0503020000020004" pitchFamily="50" charset="-127"/>
              </a:rPr>
              <a:t>.  </a:t>
            </a:r>
            <a:endParaRPr kumimoji="0" lang="ko-KR" altLang="en-US" b="0" kern="0" dirty="0">
              <a:solidFill>
                <a:schemeClr val="accent6">
                  <a:lumMod val="75000"/>
                </a:schemeClr>
              </a:solidFill>
              <a:ea typeface="맑은 고딕" panose="020B0503020000020004" pitchFamily="50" charset="-127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SYSTEM CONFIGURATION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-2436" y="757941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2-7. ON-LINE SYSTEM CONFIGURATION </a:t>
            </a:r>
            <a:endParaRPr lang="ko-KR" altLang="en-US" sz="16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1964361" y="5373972"/>
            <a:ext cx="956305" cy="81412"/>
            <a:chOff x="4669151" y="5168622"/>
            <a:chExt cx="956305" cy="81412"/>
          </a:xfrm>
        </p:grpSpPr>
        <p:sp>
          <p:nvSpPr>
            <p:cNvPr id="97" name="타원 96"/>
            <p:cNvSpPr/>
            <p:nvPr/>
          </p:nvSpPr>
          <p:spPr>
            <a:xfrm>
              <a:off x="4669151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98" name="타원 97"/>
            <p:cNvSpPr/>
            <p:nvPr/>
          </p:nvSpPr>
          <p:spPr>
            <a:xfrm>
              <a:off x="4796143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05" name="타원 104"/>
            <p:cNvSpPr/>
            <p:nvPr/>
          </p:nvSpPr>
          <p:spPr>
            <a:xfrm>
              <a:off x="4919847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06" name="타원 105"/>
            <p:cNvSpPr/>
            <p:nvPr/>
          </p:nvSpPr>
          <p:spPr>
            <a:xfrm>
              <a:off x="5046839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07" name="타원 106"/>
            <p:cNvSpPr/>
            <p:nvPr/>
          </p:nvSpPr>
          <p:spPr>
            <a:xfrm>
              <a:off x="5166356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08" name="타원 107"/>
            <p:cNvSpPr/>
            <p:nvPr/>
          </p:nvSpPr>
          <p:spPr>
            <a:xfrm>
              <a:off x="5293348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09" name="타원 108"/>
            <p:cNvSpPr/>
            <p:nvPr/>
          </p:nvSpPr>
          <p:spPr>
            <a:xfrm>
              <a:off x="5417052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10" name="타원 109"/>
            <p:cNvSpPr/>
            <p:nvPr/>
          </p:nvSpPr>
          <p:spPr>
            <a:xfrm>
              <a:off x="5544044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485094" y="4999060"/>
            <a:ext cx="1305027" cy="834135"/>
            <a:chOff x="128464" y="4760492"/>
            <a:chExt cx="1305027" cy="834135"/>
          </a:xfrm>
        </p:grpSpPr>
        <p:pic>
          <p:nvPicPr>
            <p:cNvPr id="170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560" y="5281872"/>
              <a:ext cx="440931" cy="23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760492"/>
              <a:ext cx="893340" cy="834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773" y="4815275"/>
              <a:ext cx="278846" cy="464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4" name="직사각형 103"/>
          <p:cNvSpPr/>
          <p:nvPr/>
        </p:nvSpPr>
        <p:spPr bwMode="auto">
          <a:xfrm>
            <a:off x="413974" y="4881756"/>
            <a:ext cx="4062039" cy="1068745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algn="ctr" latinLnBrk="0"/>
            <a:endParaRPr kumimoji="0" lang="ko-KR" altLang="en-US" b="1">
              <a:latin typeface="Arial" charset="0"/>
            </a:endParaRPr>
          </a:p>
        </p:txBody>
      </p:sp>
      <p:sp>
        <p:nvSpPr>
          <p:cNvPr id="111" name="직사각형 110"/>
          <p:cNvSpPr/>
          <p:nvPr/>
        </p:nvSpPr>
        <p:spPr bwMode="auto">
          <a:xfrm>
            <a:off x="501998" y="4804772"/>
            <a:ext cx="632057" cy="16148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36000" rIns="36000" rtlCol="0" anchor="ctr"/>
          <a:lstStyle/>
          <a:p>
            <a:pPr algn="ctr" latinLnBrk="0"/>
            <a:r>
              <a:rPr kumimoji="0" lang="en-US" altLang="ko-KR" sz="900" dirty="0">
                <a:solidFill>
                  <a:srgbClr val="0070C0"/>
                </a:solidFill>
                <a:ea typeface="맑은 고딕" panose="020B0503020000020004" pitchFamily="50" charset="-127"/>
              </a:rPr>
              <a:t>VEHICLE</a:t>
            </a:r>
            <a:endParaRPr kumimoji="0" lang="en-US" altLang="ko-KR" sz="900" b="1" dirty="0">
              <a:solidFill>
                <a:srgbClr val="0070C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12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046" y="3309043"/>
            <a:ext cx="705248" cy="75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7" name="그룹 116"/>
          <p:cNvGrpSpPr/>
          <p:nvPr/>
        </p:nvGrpSpPr>
        <p:grpSpPr>
          <a:xfrm>
            <a:off x="3106973" y="5005459"/>
            <a:ext cx="1305027" cy="834135"/>
            <a:chOff x="128464" y="4760492"/>
            <a:chExt cx="1305027" cy="834135"/>
          </a:xfrm>
        </p:grpSpPr>
        <p:pic>
          <p:nvPicPr>
            <p:cNvPr id="11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2560" y="5281872"/>
              <a:ext cx="440931" cy="23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9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464" y="4760492"/>
              <a:ext cx="893340" cy="834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" name="Picture 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5773" y="4815275"/>
              <a:ext cx="278846" cy="464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9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379" y="5597835"/>
            <a:ext cx="440931" cy="23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630" y="4971129"/>
            <a:ext cx="435402" cy="90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" name="그룹 152"/>
          <p:cNvGrpSpPr/>
          <p:nvPr/>
        </p:nvGrpSpPr>
        <p:grpSpPr>
          <a:xfrm>
            <a:off x="6607095" y="4797152"/>
            <a:ext cx="2796831" cy="1145729"/>
            <a:chOff x="704528" y="4868013"/>
            <a:chExt cx="1500687" cy="1145729"/>
          </a:xfrm>
        </p:grpSpPr>
        <p:sp>
          <p:nvSpPr>
            <p:cNvPr id="154" name="직사각형 153"/>
            <p:cNvSpPr/>
            <p:nvPr/>
          </p:nvSpPr>
          <p:spPr bwMode="auto">
            <a:xfrm>
              <a:off x="704528" y="4944997"/>
              <a:ext cx="1500687" cy="1068745"/>
            </a:xfrm>
            <a:prstGeom prst="rect">
              <a:avLst/>
            </a:prstGeom>
            <a:noFill/>
            <a:ln w="25400" algn="ctr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tlCol="0" anchor="ctr"/>
            <a:lstStyle/>
            <a:p>
              <a:pPr algn="ctr" latinLnBrk="0"/>
              <a:endParaRPr kumimoji="0" lang="ko-KR" altLang="en-US" b="1">
                <a:latin typeface="Arial" charset="0"/>
              </a:endParaRPr>
            </a:p>
          </p:txBody>
        </p:sp>
        <p:sp>
          <p:nvSpPr>
            <p:cNvPr id="155" name="직사각형 154"/>
            <p:cNvSpPr/>
            <p:nvPr/>
          </p:nvSpPr>
          <p:spPr bwMode="auto">
            <a:xfrm>
              <a:off x="792552" y="4868013"/>
              <a:ext cx="854887" cy="161486"/>
            </a:xfrm>
            <a:prstGeom prst="rect">
              <a:avLst/>
            </a:prstGeom>
            <a:solidFill>
              <a:schemeClr val="bg1"/>
            </a:solidFill>
            <a:ln w="19050" algn="ctr">
              <a:noFill/>
              <a:round/>
              <a:headEnd/>
              <a:tailEnd/>
            </a:ln>
          </p:spPr>
          <p:txBody>
            <a:bodyPr lIns="36000" rIns="36000" rtlCol="0" anchor="ctr"/>
            <a:lstStyle/>
            <a:p>
              <a:pPr algn="ctr" latinLnBrk="0"/>
              <a:r>
                <a:rPr kumimoji="0" lang="en-US" altLang="ko-KR" sz="900" dirty="0">
                  <a:solidFill>
                    <a:srgbClr val="0070C0"/>
                  </a:solidFill>
                  <a:ea typeface="맑은 고딕" panose="020B0503020000020004" pitchFamily="50" charset="-127"/>
                </a:rPr>
                <a:t>WORK LIFTER (PORTS)</a:t>
              </a:r>
              <a:endParaRPr kumimoji="0" lang="en-US" altLang="ko-KR" sz="900" b="1" dirty="0">
                <a:solidFill>
                  <a:srgbClr val="0070C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pic>
        <p:nvPicPr>
          <p:cNvPr id="15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157" y="5597835"/>
            <a:ext cx="440931" cy="23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460" y="4971648"/>
            <a:ext cx="435402" cy="90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987" y="5598354"/>
            <a:ext cx="440931" cy="23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9" name="그룹 158"/>
          <p:cNvGrpSpPr/>
          <p:nvPr/>
        </p:nvGrpSpPr>
        <p:grpSpPr>
          <a:xfrm>
            <a:off x="7315694" y="5373216"/>
            <a:ext cx="956305" cy="81412"/>
            <a:chOff x="4669151" y="5168622"/>
            <a:chExt cx="956305" cy="81412"/>
          </a:xfrm>
        </p:grpSpPr>
        <p:sp>
          <p:nvSpPr>
            <p:cNvPr id="160" name="타원 159"/>
            <p:cNvSpPr/>
            <p:nvPr/>
          </p:nvSpPr>
          <p:spPr>
            <a:xfrm>
              <a:off x="4669151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1" name="타원 160"/>
            <p:cNvSpPr/>
            <p:nvPr/>
          </p:nvSpPr>
          <p:spPr>
            <a:xfrm>
              <a:off x="4796143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2" name="타원 161"/>
            <p:cNvSpPr/>
            <p:nvPr/>
          </p:nvSpPr>
          <p:spPr>
            <a:xfrm>
              <a:off x="4919847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3" name="타원 162"/>
            <p:cNvSpPr/>
            <p:nvPr/>
          </p:nvSpPr>
          <p:spPr>
            <a:xfrm>
              <a:off x="5046839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4" name="타원 163"/>
            <p:cNvSpPr/>
            <p:nvPr/>
          </p:nvSpPr>
          <p:spPr>
            <a:xfrm>
              <a:off x="5166356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5" name="타원 164"/>
            <p:cNvSpPr/>
            <p:nvPr/>
          </p:nvSpPr>
          <p:spPr>
            <a:xfrm>
              <a:off x="5293348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6" name="타원 165"/>
            <p:cNvSpPr/>
            <p:nvPr/>
          </p:nvSpPr>
          <p:spPr>
            <a:xfrm>
              <a:off x="5417052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  <p:sp>
          <p:nvSpPr>
            <p:cNvPr id="167" name="타원 166"/>
            <p:cNvSpPr/>
            <p:nvPr/>
          </p:nvSpPr>
          <p:spPr>
            <a:xfrm>
              <a:off x="5544044" y="5168622"/>
              <a:ext cx="81412" cy="81412"/>
            </a:xfrm>
            <a:prstGeom prst="ellipse">
              <a:avLst/>
            </a:prstGeom>
            <a:solidFill>
              <a:srgbClr val="0000CC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lIns="0" tIns="0" rIns="0" bIns="0" rtlCol="0" anchor="ctr">
              <a:noAutofit/>
            </a:bodyPr>
            <a:lstStyle/>
            <a:p>
              <a:pPr algn="ctr" defTabSz="912813" eaLnBrk="0" latinLnBrk="0" hangingPunct="0">
                <a:lnSpc>
                  <a:spcPct val="120000"/>
                </a:lnSpc>
                <a:spcBef>
                  <a:spcPct val="20000"/>
                </a:spcBef>
              </a:pPr>
              <a:endParaRPr lang="ko-KR" altLang="en-US" sz="1000" b="0" kern="0" dirty="0">
                <a:latin typeface="+mn-ea"/>
              </a:endParaRPr>
            </a:p>
          </p:txBody>
        </p:sp>
      </p:grpSp>
      <p:sp>
        <p:nvSpPr>
          <p:cNvPr id="21" name="직사각형 20"/>
          <p:cNvSpPr/>
          <p:nvPr/>
        </p:nvSpPr>
        <p:spPr>
          <a:xfrm>
            <a:off x="200472" y="2924944"/>
            <a:ext cx="9450538" cy="3312368"/>
          </a:xfrm>
          <a:prstGeom prst="rect">
            <a:avLst/>
          </a:prstGeom>
          <a:noFill/>
          <a:ln w="38100">
            <a:solidFill>
              <a:schemeClr val="accent2"/>
            </a:solidFill>
            <a:prstDash val="sysDot"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lIns="0" tIns="0" rIns="0" bIns="0" rtlCol="0" anchor="ctr">
            <a:noAutofit/>
          </a:bodyPr>
          <a:lstStyle/>
          <a:p>
            <a:pPr algn="ctr"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endParaRPr lang="ko-KR" altLang="en-US" sz="1000" b="0" kern="0" dirty="0">
              <a:latin typeface="+mn-ea"/>
            </a:endParaRPr>
          </a:p>
        </p:txBody>
      </p:sp>
      <p:sp>
        <p:nvSpPr>
          <p:cNvPr id="369" name="직사각형 368"/>
          <p:cNvSpPr/>
          <p:nvPr/>
        </p:nvSpPr>
        <p:spPr bwMode="auto">
          <a:xfrm>
            <a:off x="7606445" y="2731780"/>
            <a:ext cx="1883059" cy="377171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08000" rIns="72000" bIns="108000" rtlCol="0" anchor="ctr"/>
          <a:lstStyle/>
          <a:p>
            <a:pPr algn="ctr" latinLnBrk="0"/>
            <a:r>
              <a:rPr kumimoji="0" lang="en-US" altLang="ko-KR" sz="1800" dirty="0">
                <a:solidFill>
                  <a:schemeClr val="accent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OHV SYSTEM</a:t>
            </a:r>
          </a:p>
        </p:txBody>
      </p:sp>
      <p:cxnSp>
        <p:nvCxnSpPr>
          <p:cNvPr id="23" name="직선 연결선 22"/>
          <p:cNvCxnSpPr>
            <a:stCxn id="206" idx="3"/>
            <a:endCxn id="216" idx="1"/>
          </p:cNvCxnSpPr>
          <p:nvPr/>
        </p:nvCxnSpPr>
        <p:spPr bwMode="auto">
          <a:xfrm>
            <a:off x="2275134" y="3669686"/>
            <a:ext cx="79970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CC"/>
            </a:solidFill>
            <a:prstDash val="sysDot"/>
            <a:round/>
            <a:headEnd type="oval" w="med" len="med"/>
            <a:tailEnd type="oval" w="med" len="med"/>
          </a:ln>
          <a:effectLst/>
        </p:spPr>
      </p:cxnSp>
      <p:sp>
        <p:nvSpPr>
          <p:cNvPr id="343" name="직사각형 342"/>
          <p:cNvSpPr/>
          <p:nvPr/>
        </p:nvSpPr>
        <p:spPr bwMode="auto">
          <a:xfrm rot="16200000">
            <a:off x="2157875" y="3557024"/>
            <a:ext cx="1054670" cy="242978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08000" rIns="72000" bIns="108000" rtlCol="0" anchor="ctr"/>
          <a:lstStyle/>
          <a:p>
            <a:pPr algn="ctr" latinLnBrk="0"/>
            <a:r>
              <a:rPr kumimoji="0" lang="en-US" altLang="ko-KR" b="0" dirty="0">
                <a:solidFill>
                  <a:srgbClr val="0000CC"/>
                </a:solidFill>
                <a:ea typeface="맑은 고딕" panose="020B0503020000020004" pitchFamily="50" charset="-127"/>
              </a:rPr>
              <a:t>CC LINK IE</a:t>
            </a:r>
            <a:endParaRPr kumimoji="0" lang="en-US" altLang="ko-KR" sz="1200" b="0" dirty="0">
              <a:solidFill>
                <a:srgbClr val="0000CC"/>
              </a:solidFill>
              <a:ea typeface="맑은 고딕" panose="020B0503020000020004" pitchFamily="50" charset="-127"/>
            </a:endParaRPr>
          </a:p>
        </p:txBody>
      </p:sp>
      <p:cxnSp>
        <p:nvCxnSpPr>
          <p:cNvPr id="25" name="꺾인 연결선 24"/>
          <p:cNvCxnSpPr>
            <a:endCxn id="216" idx="3"/>
          </p:cNvCxnSpPr>
          <p:nvPr/>
        </p:nvCxnSpPr>
        <p:spPr bwMode="auto">
          <a:xfrm rot="16200000" flipV="1">
            <a:off x="5028067" y="3869081"/>
            <a:ext cx="1204450" cy="80565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rgbClr val="0000CC"/>
            </a:solidFill>
            <a:prstDash val="sysDot"/>
            <a:round/>
            <a:headEnd type="oval" w="med" len="med"/>
            <a:tailEnd type="oval" w="med" len="med"/>
          </a:ln>
          <a:effectLst/>
        </p:spPr>
      </p:cxnSp>
      <p:sp>
        <p:nvSpPr>
          <p:cNvPr id="176" name="직사각형 175"/>
          <p:cNvSpPr/>
          <p:nvPr/>
        </p:nvSpPr>
        <p:spPr bwMode="auto">
          <a:xfrm>
            <a:off x="5508744" y="3968616"/>
            <a:ext cx="1054670" cy="213720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44000" rIns="72000" bIns="144000" rtlCol="0" anchor="ctr"/>
          <a:lstStyle/>
          <a:p>
            <a:pPr algn="ctr" latinLnBrk="0"/>
            <a:r>
              <a:rPr kumimoji="0" lang="en-US" altLang="ko-KR" sz="1200" b="0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ETHERNET</a:t>
            </a:r>
          </a:p>
        </p:txBody>
      </p:sp>
      <p:cxnSp>
        <p:nvCxnSpPr>
          <p:cNvPr id="4125" name="직선 연결선 4124"/>
          <p:cNvCxnSpPr/>
          <p:nvPr/>
        </p:nvCxnSpPr>
        <p:spPr bwMode="auto">
          <a:xfrm>
            <a:off x="1699070" y="2388192"/>
            <a:ext cx="2179" cy="7957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7030A0"/>
            </a:solidFill>
            <a:prstDash val="sysDot"/>
            <a:round/>
            <a:headEnd type="oval" w="med" len="med"/>
            <a:tailEnd type="oval" w="med" len="med"/>
          </a:ln>
          <a:effectLst/>
        </p:spPr>
      </p:cxnSp>
      <p:sp>
        <p:nvSpPr>
          <p:cNvPr id="86" name="직사각형 85"/>
          <p:cNvSpPr/>
          <p:nvPr/>
        </p:nvSpPr>
        <p:spPr bwMode="auto">
          <a:xfrm>
            <a:off x="1169614" y="2586637"/>
            <a:ext cx="1054670" cy="194291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44000" rIns="72000" bIns="144000" rtlCol="0" anchor="ctr"/>
          <a:lstStyle/>
          <a:p>
            <a:pPr algn="ctr" latinLnBrk="0"/>
            <a:r>
              <a:rPr kumimoji="0" lang="en-US" altLang="ko-KR" sz="1200" b="0" dirty="0">
                <a:solidFill>
                  <a:srgbClr val="7030A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ETHERNET</a:t>
            </a:r>
          </a:p>
        </p:txBody>
      </p:sp>
      <p:cxnSp>
        <p:nvCxnSpPr>
          <p:cNvPr id="44" name="꺾인 연결선 43"/>
          <p:cNvCxnSpPr>
            <a:stCxn id="104" idx="0"/>
            <a:endCxn id="216" idx="2"/>
          </p:cNvCxnSpPr>
          <p:nvPr/>
        </p:nvCxnSpPr>
        <p:spPr bwMode="auto">
          <a:xfrm rot="5400000" flipH="1" flipV="1">
            <a:off x="2934934" y="3665540"/>
            <a:ext cx="726277" cy="1706156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accent6">
                <a:lumMod val="75000"/>
              </a:schemeClr>
            </a:solidFill>
            <a:prstDash val="sysDot"/>
            <a:round/>
            <a:headEnd type="oval" w="med" len="med"/>
            <a:tailEnd type="oval" w="med" len="med"/>
          </a:ln>
          <a:effectLst/>
        </p:spPr>
      </p:cxnSp>
      <p:sp>
        <p:nvSpPr>
          <p:cNvPr id="356" name="직사각형 355"/>
          <p:cNvSpPr/>
          <p:nvPr/>
        </p:nvSpPr>
        <p:spPr bwMode="auto">
          <a:xfrm>
            <a:off x="3152800" y="4393674"/>
            <a:ext cx="829116" cy="258601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08000" rIns="72000" bIns="108000" rtlCol="0" anchor="ctr"/>
          <a:lstStyle/>
          <a:p>
            <a:pPr algn="ctr" latinLnBrk="0"/>
            <a:r>
              <a:rPr kumimoji="0" lang="en-US" altLang="ko-KR" sz="1200" b="0" dirty="0">
                <a:solidFill>
                  <a:schemeClr val="accent6">
                    <a:lumMod val="7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WIRELESS</a:t>
            </a:r>
          </a:p>
        </p:txBody>
      </p:sp>
      <p:grpSp>
        <p:nvGrpSpPr>
          <p:cNvPr id="127" name="그룹 126"/>
          <p:cNvGrpSpPr/>
          <p:nvPr/>
        </p:nvGrpSpPr>
        <p:grpSpPr>
          <a:xfrm>
            <a:off x="2648744" y="4246706"/>
            <a:ext cx="322481" cy="527586"/>
            <a:chOff x="5346086" y="1488268"/>
            <a:chExt cx="539179" cy="899557"/>
          </a:xfrm>
        </p:grpSpPr>
        <p:pic>
          <p:nvPicPr>
            <p:cNvPr id="128" name="그림 12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6086" y="2181122"/>
              <a:ext cx="539179" cy="206703"/>
            </a:xfrm>
            <a:prstGeom prst="rect">
              <a:avLst/>
            </a:prstGeom>
          </p:spPr>
        </p:pic>
        <p:pic>
          <p:nvPicPr>
            <p:cNvPr id="129" name="그림 1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358624" y="1696887"/>
              <a:ext cx="483322" cy="483322"/>
            </a:xfrm>
            <a:prstGeom prst="rect">
              <a:avLst/>
            </a:prstGeom>
          </p:spPr>
        </p:pic>
        <p:pic>
          <p:nvPicPr>
            <p:cNvPr id="130" name="그림 12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3575" y="1488268"/>
              <a:ext cx="218962" cy="182468"/>
            </a:xfrm>
            <a:prstGeom prst="rect">
              <a:avLst/>
            </a:prstGeom>
          </p:spPr>
        </p:pic>
      </p:grpSp>
      <p:cxnSp>
        <p:nvCxnSpPr>
          <p:cNvPr id="48" name="꺾인 연결선 47"/>
          <p:cNvCxnSpPr>
            <a:endCxn id="216" idx="3"/>
          </p:cNvCxnSpPr>
          <p:nvPr/>
        </p:nvCxnSpPr>
        <p:spPr bwMode="auto">
          <a:xfrm rot="10800000">
            <a:off x="5227462" y="3669686"/>
            <a:ext cx="3541962" cy="1204450"/>
          </a:xfrm>
          <a:prstGeom prst="bentConnector3">
            <a:avLst>
              <a:gd name="adj1" fmla="val -126"/>
            </a:avLst>
          </a:prstGeom>
          <a:solidFill>
            <a:schemeClr val="accent1"/>
          </a:solidFill>
          <a:ln w="9525" cap="flat" cmpd="sng" algn="ctr">
            <a:solidFill>
              <a:srgbClr val="0000CC"/>
            </a:solidFill>
            <a:prstDash val="sysDot"/>
            <a:round/>
            <a:headEnd type="oval" w="med" len="med"/>
            <a:tailEnd type="oval" w="med" len="med"/>
          </a:ln>
          <a:effectLst/>
        </p:spPr>
      </p:cxnSp>
      <p:sp>
        <p:nvSpPr>
          <p:cNvPr id="175" name="직사각형 174"/>
          <p:cNvSpPr/>
          <p:nvPr/>
        </p:nvSpPr>
        <p:spPr bwMode="auto">
          <a:xfrm>
            <a:off x="8250128" y="3971808"/>
            <a:ext cx="1054670" cy="213720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 lIns="72000" tIns="144000" rIns="72000" bIns="144000" rtlCol="0" anchor="ctr"/>
          <a:lstStyle/>
          <a:p>
            <a:pPr algn="ctr" latinLnBrk="0"/>
            <a:r>
              <a:rPr kumimoji="0" lang="en-US" altLang="ko-KR" sz="1200" b="0" dirty="0">
                <a:solidFill>
                  <a:srgbClr val="0000CC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ETHERNET</a:t>
            </a:r>
          </a:p>
        </p:txBody>
      </p:sp>
    </p:spTree>
    <p:extLst>
      <p:ext uri="{BB962C8B-B14F-4D97-AF65-F5344CB8AC3E}">
        <p14:creationId xmlns:p14="http://schemas.microsoft.com/office/powerpoint/2010/main" val="1450786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921785"/>
              </p:ext>
            </p:extLst>
          </p:nvPr>
        </p:nvGraphicFramePr>
        <p:xfrm>
          <a:off x="321184" y="1484784"/>
          <a:ext cx="9237984" cy="1595520"/>
        </p:xfrm>
        <a:graphic>
          <a:graphicData uri="http://schemas.openxmlformats.org/drawingml/2006/table">
            <a:tbl>
              <a:tblPr/>
              <a:tblGrid>
                <a:gridCol w="1174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89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4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9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43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77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3308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Utility</a:t>
                      </a:r>
                    </a:p>
                  </a:txBody>
                  <a:tcPr marL="8640" marR="8640" marT="108000" marB="10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Usage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Size</a:t>
                      </a:r>
                      <a:endParaRPr kumimoji="0" lang="ko-KR" alt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Q’ty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Specification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Max. Volume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Material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Connection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Air</a:t>
                      </a:r>
                    </a:p>
                  </a:txBody>
                  <a:tcPr marL="8640" marR="8640" marT="108000" marB="10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Operation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½”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0.55 ~ 0.6 </a:t>
                      </a:r>
                      <a:r>
                        <a:rPr kumimoji="0" lang="en-US" altLang="ko-KR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Mpa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250 NLPM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SUS Tube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½” LOK Fitting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Power (GPS)</a:t>
                      </a:r>
                    </a:p>
                  </a:txBody>
                  <a:tcPr marL="8640" marR="8640" marT="108000" marB="10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200" b="0" kern="1200" dirty="0">
                          <a:solidFill>
                            <a:srgbClr val="00206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3PH 220VAC, 50/60Hz, 8.6 KVA (23A)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400"/>
                        </a:spcBef>
                        <a:buClr>
                          <a:schemeClr val="accent1"/>
                        </a:buClr>
                        <a:buSzPct val="68000"/>
                        <a:buFont typeface="Wingdings 3" pitchFamily="18" charset="2"/>
                        <a:defRPr sz="23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1pPr>
                      <a:lvl2pPr marL="742950" indent="-285750" eaLnBrk="0" hangingPunct="0">
                        <a:spcBef>
                          <a:spcPts val="325"/>
                        </a:spcBef>
                        <a:buClr>
                          <a:schemeClr val="accent1"/>
                        </a:buClr>
                        <a:buFont typeface="Verdana" pitchFamily="34" charset="0"/>
                        <a:defRPr sz="21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2pPr>
                      <a:lvl3pPr marL="11430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SzPct val="100000"/>
                        <a:buFont typeface="Wingdings 2" pitchFamily="18" charset="2"/>
                        <a:defRPr sz="19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3pPr>
                      <a:lvl4pPr marL="16002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 sz="1700"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4pPr>
                      <a:lvl5pPr marL="2057400" indent="-228600" eaLnBrk="0" hangingPunct="0">
                        <a:spcBef>
                          <a:spcPts val="350"/>
                        </a:spcBef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5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 2" pitchFamily="18" charset="2"/>
                        <a:defRPr>
                          <a:solidFill>
                            <a:schemeClr val="tx1"/>
                          </a:solidFill>
                          <a:latin typeface="Lucida Sans Unicode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Terminal Block</a:t>
                      </a: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Power (UPS)</a:t>
                      </a:r>
                    </a:p>
                  </a:txBody>
                  <a:tcPr marL="8640" marR="8640" marT="108000" marB="1080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200" b="0" kern="1200" dirty="0">
                          <a:solidFill>
                            <a:srgbClr val="00206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1PH 220VAC, 50/60Hz, 1.1 KVA (5A)</a:t>
                      </a: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8640" marR="8640" marT="108000" marB="108000" anchor="ctr" horzOverflow="overflow">
                    <a:lnL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15320" y="90733"/>
            <a:ext cx="5125712" cy="466090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2800" kern="0" dirty="0">
                <a:solidFill>
                  <a:schemeClr val="tx1"/>
                </a:solidFill>
                <a:latin typeface="+mn-ea"/>
                <a:ea typeface="+mn-ea"/>
              </a:rPr>
              <a:t>UTILITY SPECIFICATION</a:t>
            </a:r>
            <a:endParaRPr lang="ko-KR" altLang="en-US" sz="2800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32" y="758558"/>
            <a:ext cx="9903968" cy="266291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600" b="0" kern="0" dirty="0">
                <a:solidFill>
                  <a:schemeClr val="tx1"/>
                </a:solidFill>
                <a:latin typeface="+mn-ea"/>
                <a:ea typeface="+mn-ea"/>
              </a:rPr>
              <a:t>  3. UTILITY SPECIFICATION</a:t>
            </a:r>
            <a:endParaRPr lang="ko-KR" altLang="en-US" sz="16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2" y="999196"/>
            <a:ext cx="9903968" cy="258532"/>
          </a:xfrm>
          <a:prstGeom prst="rect">
            <a:avLst/>
          </a:prstGeom>
        </p:spPr>
        <p:txBody>
          <a:bodyPr wrap="square" lIns="0" tIns="0" rIns="0" bIns="0" rtlCol="0" anchor="ctr" anchorCtr="0">
            <a:spAutoFit/>
          </a:bodyPr>
          <a:lstStyle/>
          <a:p>
            <a:pPr defTabSz="912813" eaLnBrk="0" latinLnBrk="0" hangingPunct="0">
              <a:lnSpc>
                <a:spcPct val="120000"/>
              </a:lnSpc>
              <a:spcBef>
                <a:spcPct val="20000"/>
              </a:spcBef>
            </a:pPr>
            <a:r>
              <a:rPr lang="en-US" altLang="ko-KR" sz="1400" kern="0" dirty="0">
                <a:solidFill>
                  <a:schemeClr val="tx1"/>
                </a:solidFill>
                <a:latin typeface="+mn-ea"/>
                <a:ea typeface="+mn-ea"/>
              </a:rPr>
              <a:t>    </a:t>
            </a:r>
            <a:r>
              <a:rPr lang="ko-KR" altLang="en-US" sz="1400" b="0" kern="0" dirty="0">
                <a:solidFill>
                  <a:schemeClr val="tx1"/>
                </a:solidFill>
                <a:latin typeface="+mn-ea"/>
                <a:ea typeface="+mn-ea"/>
              </a:rPr>
              <a:t>■ </a:t>
            </a:r>
            <a:r>
              <a:rPr lang="en-US" altLang="ko-KR" sz="1400" b="0" kern="0" dirty="0">
                <a:solidFill>
                  <a:schemeClr val="tx1"/>
                </a:solidFill>
                <a:latin typeface="+mn-ea"/>
                <a:ea typeface="+mn-ea"/>
              </a:rPr>
              <a:t>VEHICLE POWER SUPPLY (BATTERY)</a:t>
            </a:r>
            <a:endParaRPr lang="ko-KR" altLang="en-US" sz="1400" b="0" kern="0" dirty="0">
              <a:solidFill>
                <a:schemeClr val="accent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0268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92896"/>
            <a:ext cx="9906000" cy="1728192"/>
          </a:xfrm>
          <a:prstGeom prst="rect">
            <a:avLst/>
          </a:prstGeom>
          <a:noFill/>
        </p:spPr>
        <p:txBody>
          <a:bodyPr wrap="none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0" spc="-50" dirty="0">
                <a:solidFill>
                  <a:srgbClr val="0070C0"/>
                </a:solidFill>
                <a:effectLst>
                  <a:reflection blurRad="6350" stA="55000" endA="300" endPos="45500" dir="5400000" sy="-100000" algn="bl" rotWithShape="0"/>
                </a:effectLst>
                <a:latin typeface="HY견고딕" pitchFamily="18" charset="-127"/>
                <a:ea typeface="HY견고딕" pitchFamily="18" charset="-127"/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163205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vEGksz.vEmxHeRh91uGOQ"/>
</p:tagLst>
</file>

<file path=ppt/theme/theme1.xml><?xml version="1.0" encoding="utf-8"?>
<a:theme xmlns:a="http://schemas.openxmlformats.org/drawingml/2006/main" name="3_기본 디자인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맑은 고딕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CC"/>
        </a:solidFill>
        <a:ln>
          <a:solidFill>
            <a:schemeClr val="tx1">
              <a:lumMod val="95000"/>
              <a:lumOff val="5000"/>
            </a:schemeClr>
          </a:solidFill>
        </a:ln>
        <a:scene3d>
          <a:camera prst="orthographicFront">
            <a:rot lat="18926383" lon="19567817" rev="20732823"/>
          </a:camera>
          <a:lightRig rig="threePt" dir="t"/>
        </a:scene3d>
      </a:spPr>
      <a:bodyPr wrap="none" lIns="0" tIns="0" rIns="0" bIns="0" rtlCol="0" anchor="ctr">
        <a:noAutofit/>
      </a:bodyPr>
      <a:lstStyle>
        <a:defPPr algn="ctr" defTabSz="912813" eaLnBrk="0" latinLnBrk="0" hangingPunct="0">
          <a:lnSpc>
            <a:spcPct val="120000"/>
          </a:lnSpc>
          <a:spcBef>
            <a:spcPct val="20000"/>
          </a:spcBef>
          <a:defRPr sz="1000" b="0" kern="0" dirty="0" smtClean="0">
            <a:latin typeface="+mn-ea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/>
      <a:bodyPr wrap="square" lIns="0" tIns="0" rIns="0" bIns="0" rtlCol="0" anchor="ctr" anchorCtr="0">
        <a:spAutoFit/>
      </a:bodyPr>
      <a:lstStyle>
        <a:defPPr marR="0" algn="ctr" defTabSz="912813" rtl="0" eaLnBrk="0" fontAlgn="base" latinLnBrk="0" hangingPunct="0">
          <a:lnSpc>
            <a:spcPct val="120000"/>
          </a:lnSpc>
          <a:spcBef>
            <a:spcPct val="20000"/>
          </a:spcBef>
          <a:spcAft>
            <a:spcPct val="0"/>
          </a:spcAft>
          <a:buClrTx/>
          <a:buSzTx/>
          <a:tabLst/>
          <a:defRPr sz="900" kern="0" dirty="0" err="1" smtClean="0">
            <a:solidFill>
              <a:schemeClr val="tx1"/>
            </a:solidFill>
            <a:latin typeface="+mn-lt"/>
            <a:ea typeface="+mn-ea"/>
          </a:defRPr>
        </a:defPPr>
      </a:lstStyle>
    </a:tx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120273</TotalTime>
  <Words>1915</Words>
  <Application>Microsoft Office PowerPoint</Application>
  <PresentationFormat>A4 용지(210x297mm)</PresentationFormat>
  <Paragraphs>556</Paragraphs>
  <Slides>22</Slides>
  <Notes>20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29" baseType="lpstr">
      <vt:lpstr>HY견고딕</vt:lpstr>
      <vt:lpstr>굴림</vt:lpstr>
      <vt:lpstr>맑은 고딕</vt:lpstr>
      <vt:lpstr>Arial</vt:lpstr>
      <vt:lpstr>Calibri</vt:lpstr>
      <vt:lpstr>3_기본 디자인</vt:lpstr>
      <vt:lpstr>디자인 사용자 지정</vt:lpstr>
      <vt:lpstr>OHV (Over Head Vehicle) SYSTEM PROPOSAL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타 기업의 기업문화 사례</dc:title>
  <dc:creator>h</dc:creator>
  <cp:lastModifiedBy>이관용</cp:lastModifiedBy>
  <cp:revision>8187</cp:revision>
  <cp:lastPrinted>2019-10-14T07:42:56Z</cp:lastPrinted>
  <dcterms:created xsi:type="dcterms:W3CDTF">2010-03-31T23:26:28Z</dcterms:created>
  <dcterms:modified xsi:type="dcterms:W3CDTF">2019-10-14T08:22:08Z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_SA">
    <vt:lpwstr>C:\Users\msi\AppData\Local\Microsoft\Windows\INetCache\Content.Outlook\I61RBY2C\Stocker 상공 OHT 제안서_190726.pptx</vt:lpwstr>
  </property>
</Properties>
</file>